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2.xml"/>
  <Override ContentType="application/vnd.openxmlformats-officedocument.drawingml.chartshapes+xml" PartName="/ppt/drawings/drawing1.xml"/>
  <Override ContentType="application/vnd.openxmlformats-officedocument.drawingml.chartshapes+xml" PartName="/ppt/drawings/drawing3.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Lst>
  <p:sldSz cy="6858000" cx="9144000"/>
  <p:notesSz cx="6858000" cy="9144000"/>
  <p:embeddedFontLst>
    <p:embeddedFont>
      <p:font typeface="Corsiva"/>
      <p:regular r:id="rId93"/>
      <p:bold r:id="rId94"/>
      <p:italic r:id="rId95"/>
      <p:boldItalic r:id="rId96"/>
    </p:embeddedFont>
    <p:embeddedFont>
      <p:font typeface="Roboto"/>
      <p:regular r:id="rId97"/>
      <p:bold r:id="rId98"/>
      <p:italic r:id="rId99"/>
      <p:boldItalic r:id="rId100"/>
    </p:embeddedFont>
    <p:embeddedFont>
      <p:font typeface="Noto Sans Symbols"/>
      <p:regular r:id="rId101"/>
      <p:bold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103" roundtripDataSignature="AMtx7miufUqc+wg8o2QXrvldfLitfzyz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C7097E-67DE-4407-9E2F-61C656DCB7B3}">
  <a:tblStyle styleId="{40C7097E-67DE-4407-9E2F-61C656DCB7B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customschemas.google.com/relationships/presentationmetadata" Target="metadata"/><Relationship Id="rId102" Type="http://schemas.openxmlformats.org/officeDocument/2006/relationships/font" Target="fonts/NotoSansSymbols-bold.fntdata"/><Relationship Id="rId101" Type="http://schemas.openxmlformats.org/officeDocument/2006/relationships/font" Target="fonts/NotoSansSymbols-regular.fntdata"/><Relationship Id="rId100" Type="http://schemas.openxmlformats.org/officeDocument/2006/relationships/font" Target="fonts/Robo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Corsiva-italic.fntdata"/><Relationship Id="rId94" Type="http://schemas.openxmlformats.org/officeDocument/2006/relationships/font" Target="fonts/Corsiva-bold.fntdata"/><Relationship Id="rId97" Type="http://schemas.openxmlformats.org/officeDocument/2006/relationships/font" Target="fonts/Roboto-regular.fntdata"/><Relationship Id="rId96" Type="http://schemas.openxmlformats.org/officeDocument/2006/relationships/font" Target="fonts/Corsiva-boldItalic.fntdata"/><Relationship Id="rId11" Type="http://schemas.openxmlformats.org/officeDocument/2006/relationships/slide" Target="slides/slide5.xml"/><Relationship Id="rId99" Type="http://schemas.openxmlformats.org/officeDocument/2006/relationships/font" Target="fonts/Roboto-italic.fntdata"/><Relationship Id="rId10" Type="http://schemas.openxmlformats.org/officeDocument/2006/relationships/slide" Target="slides/slide4.xml"/><Relationship Id="rId98" Type="http://schemas.openxmlformats.org/officeDocument/2006/relationships/font" Target="fonts/Roboto-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font" Target="fonts/Corsiva-regular.fntdata"/><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 Id="rId3" Type="http://schemas.microsoft.com/office/2011/relationships/chartColorStyle" Target="colors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 Id="rId3" Type="http://schemas.microsoft.com/office/2011/relationships/chartColorStyle" Target="colors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openxmlformats.org/officeDocument/2006/relationships/chartUserShapes" Target="../drawings/drawing3.xml"/><Relationship Id="rId3" Type="http://schemas.microsoft.com/office/2011/relationships/chartColorStyle" Target="colors3.xml"/><Relationship Id="rId4"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3.6525347526003692E-2"/>
          <c:y val="2.0498179061561043E-2"/>
          <c:w val="0.94649934383202095"/>
          <c:h val="0.81066106815278871"/>
        </c:manualLayout>
      </c:layout>
      <c:pieChart>
        <c:varyColors val="1"/>
        <c:ser>
          <c:idx val="0"/>
          <c:order val="0"/>
          <c:tx>
            <c:strRef>
              <c:f>Лист1!$B$1</c:f>
              <c:strCache>
                <c:ptCount val="1"/>
                <c:pt idx="0">
                  <c:v>Ряд 1</c:v>
                </c:pt>
              </c:strCache>
            </c:strRef>
          </c:tx>
          <c:explosion val="2"/>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4.3</c:v>
                </c:pt>
                <c:pt idx="1">
                  <c:v>2.5</c:v>
                </c:pt>
                <c:pt idx="2">
                  <c:v>2.5</c:v>
                </c:pt>
                <c:pt idx="3">
                  <c:v>4.5</c:v>
                </c:pt>
              </c:numCache>
            </c:numRef>
          </c:val>
        </c:ser>
        <c:ser>
          <c:idx val="1"/>
          <c:order val="1"/>
          <c:tx>
            <c:strRef>
              <c:f>Лист1!$C$1</c:f>
              <c:strCache>
                <c:ptCount val="1"/>
                <c:pt idx="0">
                  <c:v>Ряд 2</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Лист1!$A$2:$A$5</c:f>
              <c:strCache>
                <c:ptCount val="4"/>
                <c:pt idx="0">
                  <c:v>Категория 1</c:v>
                </c:pt>
                <c:pt idx="1">
                  <c:v>Категория 2</c:v>
                </c:pt>
                <c:pt idx="2">
                  <c:v>Категория 3</c:v>
                </c:pt>
                <c:pt idx="3">
                  <c:v>Категория 4</c:v>
                </c:pt>
              </c:strCache>
            </c:strRef>
          </c:cat>
          <c:val>
            <c:numRef>
              <c:f>Лист1!$C$2:$C$5</c:f>
              <c:numCache>
                <c:formatCode>General</c:formatCode>
                <c:ptCount val="4"/>
                <c:pt idx="0">
                  <c:v>2.4</c:v>
                </c:pt>
                <c:pt idx="1">
                  <c:v>4.4000000000000004</c:v>
                </c:pt>
                <c:pt idx="2">
                  <c:v>1.8</c:v>
                </c:pt>
                <c:pt idx="3">
                  <c:v>2.8</c:v>
                </c:pt>
              </c:numCache>
            </c:numRef>
          </c:val>
        </c:ser>
        <c:ser>
          <c:idx val="2"/>
          <c:order val="2"/>
          <c:tx>
            <c:strRef>
              <c:f>Лист1!$D$1</c:f>
              <c:strCache>
                <c:ptCount val="1"/>
                <c:pt idx="0">
                  <c:v>Ряд 3</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Лист1!$A$2:$A$5</c:f>
              <c:strCache>
                <c:ptCount val="4"/>
                <c:pt idx="0">
                  <c:v>Категория 1</c:v>
                </c:pt>
                <c:pt idx="1">
                  <c:v>Категория 2</c:v>
                </c:pt>
                <c:pt idx="2">
                  <c:v>Категория 3</c:v>
                </c:pt>
                <c:pt idx="3">
                  <c:v>Категория 4</c:v>
                </c:pt>
              </c:strCache>
            </c:strRef>
          </c:cat>
          <c:val>
            <c:numRef>
              <c:f>Лист1!$D$2:$D$5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chemeClr val="bg1"/>
      </a:solidFill>
    </a:ln>
    <a:effectLst/>
  </c:spPr>
  <c:txPr>
    <a:bodyPr/>
    <a:lstStyle/>
    <a:p>
      <a:pP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952099737532806E-2"/>
          <c:y val="0.18040624999999999"/>
          <c:w val="0.49959596456692912"/>
          <c:h val="0.74939394685039373"/>
        </c:manualLayout>
      </c:layout>
      <c:pieChart>
        <c:varyColors val="1"/>
        <c:ser>
          <c:idx val="0"/>
          <c:order val="0"/>
          <c:tx>
            <c:strRef>
              <c:f>Лист1!$B$1</c:f>
              <c:strCache>
                <c:ptCount val="1"/>
                <c:pt idx="0">
                  <c:v>Продажи</c:v>
                </c:pt>
              </c:strCache>
            </c:strRef>
          </c:tx>
          <c:explosion val="17"/>
          <c:dPt>
            <c:idx val="0"/>
            <c:bubble3D val="0"/>
            <c:explosion val="1"/>
            <c:spPr>
              <a:solidFill>
                <a:schemeClr val="accent1"/>
              </a:solidFill>
              <a:ln w="19050">
                <a:solidFill>
                  <a:schemeClr val="lt1"/>
                </a:solidFill>
              </a:ln>
              <a:effectLst/>
            </c:spPr>
          </c:dPt>
          <c:dPt>
            <c:idx val="1"/>
            <c:bubble3D val="0"/>
            <c:explosion val="0"/>
            <c:spPr>
              <a:solidFill>
                <a:schemeClr val="accent2"/>
              </a:solidFill>
              <a:ln w="19050">
                <a:solidFill>
                  <a:schemeClr val="lt1"/>
                </a:solidFill>
              </a:ln>
              <a:effectLst/>
            </c:spPr>
          </c:dPt>
          <c:dPt>
            <c:idx val="2"/>
            <c:bubble3D val="0"/>
            <c:explosion val="0"/>
            <c:spPr>
              <a:solidFill>
                <a:schemeClr val="accent3"/>
              </a:solidFill>
              <a:ln w="19050">
                <a:solidFill>
                  <a:schemeClr val="lt1"/>
                </a:solidFill>
              </a:ln>
              <a:effectLst/>
            </c:spPr>
          </c:dPt>
          <c:dPt>
            <c:idx val="3"/>
            <c:bubble3D val="0"/>
            <c:explosion val="1"/>
            <c:spPr>
              <a:solidFill>
                <a:schemeClr val="accent4"/>
              </a:solidFill>
              <a:ln w="19050">
                <a:solidFill>
                  <a:schemeClr val="lt1"/>
                </a:solidFill>
              </a:ln>
              <a:effectLst/>
            </c:spPr>
          </c:dPt>
          <c:cat>
            <c:strRef>
              <c:f>Лист1!$A$2:$A$5</c:f>
              <c:strCache>
                <c:ptCount val="4"/>
                <c:pt idx="0">
                  <c:v>Кв. 1</c:v>
                </c:pt>
                <c:pt idx="1">
                  <c:v>Кв. 2</c:v>
                </c:pt>
                <c:pt idx="2">
                  <c:v>Кв. 3</c:v>
                </c:pt>
                <c:pt idx="3">
                  <c:v>Кв. 4</c:v>
                </c:pt>
              </c:strCache>
            </c:strRef>
          </c:cat>
          <c:val>
            <c:numRef>
              <c:f>Лист1!$B$2:$B$5</c:f>
              <c:numCache>
                <c:formatCode>General</c:formatCode>
                <c:ptCount val="4"/>
                <c:pt idx="0">
                  <c:v>9.1999999999999993</c:v>
                </c:pt>
                <c:pt idx="1">
                  <c:v>4.2</c:v>
                </c:pt>
                <c:pt idx="2">
                  <c:v>2.5</c:v>
                </c:pt>
                <c:pt idx="3">
                  <c:v>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3858782358087"/>
          <c:y val="9.0176476720493906E-2"/>
          <c:w val="0.72537929082394115"/>
          <c:h val="0.90982352327950611"/>
        </c:manualLayout>
      </c:layout>
      <c:pieChart>
        <c:varyColors val="1"/>
        <c:ser>
          <c:idx val="0"/>
          <c:order val="0"/>
          <c:tx>
            <c:strRef>
              <c:f>Лист1!$B$1</c:f>
              <c:strCache>
                <c:ptCount val="1"/>
                <c:pt idx="0">
                  <c:v>Продажи</c:v>
                </c:pt>
              </c:strCache>
            </c:strRef>
          </c:tx>
          <c:explosion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Лист1!$A$2:$A$6</c:f>
              <c:strCache>
                <c:ptCount val="5"/>
                <c:pt idx="0">
                  <c:v>Кв. 1</c:v>
                </c:pt>
                <c:pt idx="1">
                  <c:v>Кв. 2</c:v>
                </c:pt>
                <c:pt idx="2">
                  <c:v>Кв. 3</c:v>
                </c:pt>
                <c:pt idx="3">
                  <c:v>Кв. 4</c:v>
                </c:pt>
                <c:pt idx="4">
                  <c:v>Кв.5</c:v>
                </c:pt>
              </c:strCache>
            </c:strRef>
          </c:cat>
          <c:val>
            <c:numRef>
              <c:f>Лист1!$B$2:$B$6</c:f>
              <c:numCache>
                <c:formatCode>General</c:formatCode>
                <c:ptCount val="5"/>
                <c:pt idx="0">
                  <c:v>8.1999999999999993</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0.13711</cdr:x>
      <cdr:y>0.62294</cdr:y>
    </cdr:from>
    <cdr:to>
      <cdr:x>0.16489</cdr:x>
      <cdr:y>0.82497</cdr:y>
    </cdr:to>
    <cdr:sp macro="" textlink="">
      <cdr:nvSpPr>
        <cdr:cNvPr id="3" name="TextBox 2"/>
        <cdr:cNvSpPr txBox="1"/>
      </cdr:nvSpPr>
      <cdr:spPr>
        <a:xfrm xmlns:a="http://schemas.openxmlformats.org/drawingml/2006/main">
          <a:off x="1128386" y="2819400"/>
          <a:ext cx="2286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0.12963</cdr:x>
      <cdr:y>0.50509</cdr:y>
    </cdr:from>
    <cdr:to>
      <cdr:x>0.16667</cdr:x>
      <cdr:y>0.82497</cdr:y>
    </cdr:to>
    <cdr:sp macro="" textlink="">
      <cdr:nvSpPr>
        <cdr:cNvPr id="4" name="TextBox 3"/>
        <cdr:cNvSpPr txBox="1"/>
      </cdr:nvSpPr>
      <cdr:spPr>
        <a:xfrm xmlns:a="http://schemas.openxmlformats.org/drawingml/2006/main" rot="16200000">
          <a:off x="495300" y="2857500"/>
          <a:ext cx="1447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0.1233</cdr:x>
      <cdr:y>0.50509</cdr:y>
    </cdr:from>
    <cdr:to>
      <cdr:x>0.18226</cdr:x>
      <cdr:y>0.84181</cdr:y>
    </cdr:to>
    <cdr:sp macro="" textlink="">
      <cdr:nvSpPr>
        <cdr:cNvPr id="5" name="TextBox 4"/>
        <cdr:cNvSpPr txBox="1"/>
      </cdr:nvSpPr>
      <cdr:spPr>
        <a:xfrm xmlns:a="http://schemas.openxmlformats.org/drawingml/2006/main" rot="16200000">
          <a:off x="495300" y="2805404"/>
          <a:ext cx="1524000" cy="485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200" dirty="0"/>
        </a:p>
      </cdr:txBody>
    </cdr:sp>
  </cdr:relSizeAnchor>
  <cdr:relSizeAnchor xmlns:cdr="http://schemas.openxmlformats.org/drawingml/2006/chartDrawing">
    <cdr:from>
      <cdr:x>0.52778</cdr:x>
      <cdr:y>0.08418</cdr:y>
    </cdr:from>
    <cdr:to>
      <cdr:x>0.67593</cdr:x>
      <cdr:y>0.43774</cdr:y>
    </cdr:to>
    <cdr:sp macro="" textlink="">
      <cdr:nvSpPr>
        <cdr:cNvPr id="6" name="TextBox 5"/>
        <cdr:cNvSpPr txBox="1"/>
      </cdr:nvSpPr>
      <cdr:spPr>
        <a:xfrm xmlns:a="http://schemas.openxmlformats.org/drawingml/2006/main">
          <a:off x="4343400" y="381000"/>
          <a:ext cx="1219200" cy="160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0.57407</cdr:x>
      <cdr:y>0.55559</cdr:y>
    </cdr:from>
    <cdr:to>
      <cdr:x>0.68519</cdr:x>
      <cdr:y>0.75763</cdr:y>
    </cdr:to>
    <cdr:sp macro="" textlink="">
      <cdr:nvSpPr>
        <cdr:cNvPr id="7" name="TextBox 6"/>
        <cdr:cNvSpPr txBox="1"/>
      </cdr:nvSpPr>
      <cdr:spPr>
        <a:xfrm xmlns:a="http://schemas.openxmlformats.org/drawingml/2006/main">
          <a:off x="4724400" y="2514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a:p>
      </cdr:txBody>
    </cdr:sp>
  </cdr:relSizeAnchor>
  <cdr:relSizeAnchor xmlns:cdr="http://schemas.openxmlformats.org/drawingml/2006/chartDrawing">
    <cdr:from>
      <cdr:x>0.41667</cdr:x>
      <cdr:y>0.62294</cdr:y>
    </cdr:from>
    <cdr:to>
      <cdr:x>0.52778</cdr:x>
      <cdr:y>0.82497</cdr:y>
    </cdr:to>
    <cdr:sp macro="" textlink="">
      <cdr:nvSpPr>
        <cdr:cNvPr id="8" name="TextBox 7"/>
        <cdr:cNvSpPr txBox="1"/>
      </cdr:nvSpPr>
      <cdr:spPr>
        <a:xfrm xmlns:a="http://schemas.openxmlformats.org/drawingml/2006/main">
          <a:off x="3429000" y="28194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0.41667</cdr:x>
      <cdr:y>0.63978</cdr:y>
    </cdr:from>
    <cdr:to>
      <cdr:x>0.52778</cdr:x>
      <cdr:y>0.84181</cdr:y>
    </cdr:to>
    <cdr:sp macro="" textlink="">
      <cdr:nvSpPr>
        <cdr:cNvPr id="9" name="TextBox 8"/>
        <cdr:cNvSpPr txBox="1"/>
      </cdr:nvSpPr>
      <cdr:spPr>
        <a:xfrm xmlns:a="http://schemas.openxmlformats.org/drawingml/2006/main">
          <a:off x="3429000" y="28956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0.37963</cdr:x>
      <cdr:y>0.59985</cdr:y>
    </cdr:from>
    <cdr:to>
      <cdr:x>0.5</cdr:x>
      <cdr:y>0.77447</cdr:y>
    </cdr:to>
    <cdr:sp macro="" textlink="">
      <cdr:nvSpPr>
        <cdr:cNvPr id="10" name="TextBox 9"/>
        <cdr:cNvSpPr txBox="1"/>
      </cdr:nvSpPr>
      <cdr:spPr>
        <a:xfrm xmlns:a="http://schemas.openxmlformats.org/drawingml/2006/main">
          <a:off x="3124200" y="2714893"/>
          <a:ext cx="990600" cy="7903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0.37037</cdr:x>
      <cdr:y>0.55559</cdr:y>
    </cdr:from>
    <cdr:to>
      <cdr:x>0.55556</cdr:x>
      <cdr:y>0.75763</cdr:y>
    </cdr:to>
    <cdr:sp macro="" textlink="">
      <cdr:nvSpPr>
        <cdr:cNvPr id="11" name="TextBox 10"/>
        <cdr:cNvSpPr txBox="1"/>
      </cdr:nvSpPr>
      <cdr:spPr>
        <a:xfrm xmlns:a="http://schemas.openxmlformats.org/drawingml/2006/main">
          <a:off x="3048000" y="2514600"/>
          <a:ext cx="15240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0.33682</cdr:x>
      <cdr:y>0.12446</cdr:y>
    </cdr:from>
    <cdr:to>
      <cdr:x>0.5</cdr:x>
      <cdr:y>0.42091</cdr:y>
    </cdr:to>
    <cdr:cxnSp macro="">
      <cdr:nvCxnSpPr>
        <cdr:cNvPr id="13" name="Прямая соединительная линия 12"/>
        <cdr:cNvCxnSpPr/>
      </cdr:nvCxnSpPr>
      <cdr:spPr>
        <a:xfrm xmlns:a="http://schemas.openxmlformats.org/drawingml/2006/main" flipH="1" flipV="1">
          <a:off x="2771904" y="656615"/>
          <a:ext cx="1342896" cy="1564048"/>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0.48148</cdr:x>
      <cdr:y>0.1852</cdr:y>
    </cdr:from>
    <cdr:to>
      <cdr:x>0.51852</cdr:x>
      <cdr:y>0.38723</cdr:y>
    </cdr:to>
    <cdr:sp macro="" textlink="">
      <cdr:nvSpPr>
        <cdr:cNvPr id="14" name="TextBox 13"/>
        <cdr:cNvSpPr txBox="1"/>
      </cdr:nvSpPr>
      <cdr:spPr>
        <a:xfrm xmlns:a="http://schemas.openxmlformats.org/drawingml/2006/main">
          <a:off x="3962400" y="838200"/>
          <a:ext cx="3048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0.44907</cdr:x>
      <cdr:y>0.10102</cdr:y>
    </cdr:from>
    <cdr:to>
      <cdr:x>0.56019</cdr:x>
      <cdr:y>0.30305</cdr:y>
    </cdr:to>
    <cdr:sp macro="" textlink="">
      <cdr:nvSpPr>
        <cdr:cNvPr id="15" name="TextBox 14"/>
        <cdr:cNvSpPr txBox="1"/>
      </cdr:nvSpPr>
      <cdr:spPr>
        <a:xfrm xmlns:a="http://schemas.openxmlformats.org/drawingml/2006/main">
          <a:off x="3695700" y="4572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0.46296</cdr:x>
      <cdr:y>0.14083</cdr:y>
    </cdr:from>
    <cdr:to>
      <cdr:x>0.57407</cdr:x>
      <cdr:y>0.34287</cdr:y>
    </cdr:to>
    <cdr:sp macro="" textlink="">
      <cdr:nvSpPr>
        <cdr:cNvPr id="16" name="TextBox 15"/>
        <cdr:cNvSpPr txBox="1"/>
      </cdr:nvSpPr>
      <cdr:spPr>
        <a:xfrm xmlns:a="http://schemas.openxmlformats.org/drawingml/2006/main">
          <a:off x="3810000" y="637401"/>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0.46296</cdr:x>
      <cdr:y>0.10102</cdr:y>
    </cdr:from>
    <cdr:to>
      <cdr:x>0.57407</cdr:x>
      <cdr:y>0.30305</cdr:y>
    </cdr:to>
    <cdr:sp macro="" textlink="">
      <cdr:nvSpPr>
        <cdr:cNvPr id="17" name="TextBox 16"/>
        <cdr:cNvSpPr txBox="1"/>
      </cdr:nvSpPr>
      <cdr:spPr>
        <a:xfrm xmlns:a="http://schemas.openxmlformats.org/drawingml/2006/main">
          <a:off x="3810000" y="4572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0.13812</cdr:x>
      <cdr:y>0.83028</cdr:y>
    </cdr:from>
    <cdr:to>
      <cdr:x>0.89815</cdr:x>
      <cdr:y>1</cdr:y>
    </cdr:to>
    <cdr:pic>
      <cdr:nvPicPr>
        <cdr:cNvPr id="27"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36685" y="3757800"/>
          <a:ext cx="6254715" cy="768163"/>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0.26582</cdr:x>
      <cdr:y>0.35535</cdr:y>
    </cdr:from>
    <cdr:to>
      <cdr:x>0.46191</cdr:x>
      <cdr:y>0.62999</cdr:y>
    </cdr:to>
    <cdr:sp macro="" textlink="">
      <cdr:nvSpPr>
        <cdr:cNvPr id="2" name="TextBox 1"/>
        <cdr:cNvSpPr txBox="1"/>
      </cdr:nvSpPr>
      <cdr:spPr>
        <a:xfrm xmlns:a="http://schemas.openxmlformats.org/drawingml/2006/main">
          <a:off x="1620416" y="1444149"/>
          <a:ext cx="1195388" cy="11161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uk-UA" sz="1400" b="1" dirty="0" smtClean="0">
            <a:latin typeface="Times New Roman" panose="02020603050405020304" pitchFamily="18" charset="0"/>
            <a:cs typeface="Times New Roman" panose="02020603050405020304" pitchFamily="18" charset="0"/>
          </a:endParaRPr>
        </a:p>
        <a:p xmlns:a="http://schemas.openxmlformats.org/drawingml/2006/main">
          <a:r>
            <a:rPr lang="uk-UA" sz="1400" b="1" dirty="0">
              <a:latin typeface="Times New Roman" panose="02020603050405020304" pitchFamily="18" charset="0"/>
              <a:cs typeface="Times New Roman" panose="02020603050405020304" pitchFamily="18" charset="0"/>
            </a:rPr>
            <a:t> </a:t>
          </a:r>
          <a:endParaRPr lang="uk-UA" sz="1400" b="1" dirty="0" smtClean="0">
            <a:latin typeface="Times New Roman" panose="02020603050405020304" pitchFamily="18" charset="0"/>
            <a:cs typeface="Times New Roman" panose="02020603050405020304" pitchFamily="18" charset="0"/>
          </a:endParaRPr>
        </a:p>
        <a:p xmlns:a="http://schemas.openxmlformats.org/drawingml/2006/main">
          <a:r>
            <a:rPr lang="uk-UA" sz="1400" b="1" dirty="0">
              <a:latin typeface="Times New Roman" panose="02020603050405020304" pitchFamily="18" charset="0"/>
              <a:cs typeface="Times New Roman" panose="02020603050405020304" pitchFamily="18" charset="0"/>
            </a:rPr>
            <a:t> </a:t>
          </a:r>
          <a:r>
            <a:rPr lang="uk-UA" sz="1400" b="1" dirty="0" smtClean="0">
              <a:latin typeface="Times New Roman" panose="02020603050405020304" pitchFamily="18" charset="0"/>
              <a:cs typeface="Times New Roman" panose="02020603050405020304" pitchFamily="18" charset="0"/>
            </a:rPr>
            <a:t>Спеціаліст</a:t>
          </a:r>
        </a:p>
        <a:p xmlns:a="http://schemas.openxmlformats.org/drawingml/2006/main">
          <a:r>
            <a:rPr lang="uk-UA" sz="1400" b="1" dirty="0" smtClean="0">
              <a:latin typeface="Times New Roman" panose="02020603050405020304" pitchFamily="18" charset="0"/>
              <a:cs typeface="Times New Roman" panose="02020603050405020304" pitchFamily="18" charset="0"/>
            </a:rPr>
            <a:t> 13 педагогів</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0.35</cdr:x>
      <cdr:y>0.55729</cdr:y>
    </cdr:from>
    <cdr:to>
      <cdr:x>0.475</cdr:x>
      <cdr:y>0.74628</cdr:y>
    </cdr:to>
    <cdr:sp macro="" textlink="">
      <cdr:nvSpPr>
        <cdr:cNvPr id="3" name="TextBox 2"/>
        <cdr:cNvSpPr txBox="1"/>
      </cdr:nvSpPr>
      <cdr:spPr>
        <a:xfrm xmlns:a="http://schemas.openxmlformats.org/drawingml/2006/main">
          <a:off x="2133600" y="2264825"/>
          <a:ext cx="762000" cy="7680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0.3625</cdr:x>
      <cdr:y>0.3125</cdr:y>
    </cdr:from>
    <cdr:to>
      <cdr:x>0.5125</cdr:x>
      <cdr:y>0.5375</cdr:y>
    </cdr:to>
    <cdr:sp macro="" textlink="">
      <cdr:nvSpPr>
        <cdr:cNvPr id="4" name="TextBox 3"/>
        <cdr:cNvSpPr txBox="1"/>
      </cdr:nvSpPr>
      <cdr:spPr>
        <a:xfrm xmlns:a="http://schemas.openxmlformats.org/drawingml/2006/main">
          <a:off x="2209800" y="12700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0.45</cdr:x>
      <cdr:y>0.208</cdr:y>
    </cdr:from>
    <cdr:to>
      <cdr:x>0.6</cdr:x>
      <cdr:y>0.433</cdr:y>
    </cdr:to>
    <cdr:sp macro="" textlink="">
      <cdr:nvSpPr>
        <cdr:cNvPr id="5" name="TextBox 4"/>
        <cdr:cNvSpPr txBox="1"/>
      </cdr:nvSpPr>
      <cdr:spPr>
        <a:xfrm xmlns:a="http://schemas.openxmlformats.org/drawingml/2006/main">
          <a:off x="2743200" y="84529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0.425</cdr:x>
      <cdr:y>0.64186</cdr:y>
    </cdr:from>
    <cdr:to>
      <cdr:x>0.575</cdr:x>
      <cdr:y>0.86686</cdr:y>
    </cdr:to>
    <cdr:sp macro="" textlink="">
      <cdr:nvSpPr>
        <cdr:cNvPr id="6" name="TextBox 5"/>
        <cdr:cNvSpPr txBox="1"/>
      </cdr:nvSpPr>
      <cdr:spPr>
        <a:xfrm xmlns:a="http://schemas.openxmlformats.org/drawingml/2006/main">
          <a:off x="2590800" y="260851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0.4125</cdr:x>
      <cdr:y>0.65494</cdr:y>
    </cdr:from>
    <cdr:to>
      <cdr:x>0.5625</cdr:x>
      <cdr:y>0.87994</cdr:y>
    </cdr:to>
    <cdr:sp macro="" textlink="">
      <cdr:nvSpPr>
        <cdr:cNvPr id="7" name="TextBox 6"/>
        <cdr:cNvSpPr txBox="1"/>
      </cdr:nvSpPr>
      <cdr:spPr>
        <a:xfrm xmlns:a="http://schemas.openxmlformats.org/drawingml/2006/main">
          <a:off x="2514600" y="2661694"/>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0.20625</cdr:x>
      <cdr:y>0.31867</cdr:y>
    </cdr:from>
    <cdr:to>
      <cdr:x>0.35625</cdr:x>
      <cdr:y>0.54367</cdr:y>
    </cdr:to>
    <cdr:sp macro="" textlink="">
      <cdr:nvSpPr>
        <cdr:cNvPr id="8" name="TextBox 7"/>
        <cdr:cNvSpPr txBox="1"/>
      </cdr:nvSpPr>
      <cdr:spPr>
        <a:xfrm xmlns:a="http://schemas.openxmlformats.org/drawingml/2006/main">
          <a:off x="1257300" y="129507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0.41176</cdr:x>
      <cdr:y>0.21495</cdr:y>
    </cdr:from>
    <cdr:to>
      <cdr:x>0.64706</cdr:x>
      <cdr:y>0.45677</cdr:y>
    </cdr:to>
    <cdr:sp macro="" textlink="">
      <cdr:nvSpPr>
        <cdr:cNvPr id="2" name="TextBox 1"/>
        <cdr:cNvSpPr txBox="1"/>
      </cdr:nvSpPr>
      <cdr:spPr>
        <a:xfrm xmlns:a="http://schemas.openxmlformats.org/drawingml/2006/main">
          <a:off x="1600200" y="8128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0.43137</cdr:x>
      <cdr:y>0.2351</cdr:y>
    </cdr:from>
    <cdr:to>
      <cdr:x>0.56863</cdr:x>
      <cdr:y>0.47692</cdr:y>
    </cdr:to>
    <cdr:sp macro="" textlink="">
      <cdr:nvSpPr>
        <cdr:cNvPr id="3" name="TextBox 2"/>
        <cdr:cNvSpPr txBox="1"/>
      </cdr:nvSpPr>
      <cdr:spPr>
        <a:xfrm xmlns:a="http://schemas.openxmlformats.org/drawingml/2006/main">
          <a:off x="1676400" y="889000"/>
          <a:ext cx="533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0.31373</cdr:x>
      <cdr:y>0.0985</cdr:y>
    </cdr:from>
    <cdr:to>
      <cdr:x>0.54902</cdr:x>
      <cdr:y>0.3213</cdr:y>
    </cdr:to>
    <cdr:sp macro="" textlink="">
      <cdr:nvSpPr>
        <cdr:cNvPr id="4" name="TextBox 3"/>
        <cdr:cNvSpPr txBox="1"/>
      </cdr:nvSpPr>
      <cdr:spPr>
        <a:xfrm xmlns:a="http://schemas.openxmlformats.org/drawingml/2006/main">
          <a:off x="1219200" y="305192"/>
          <a:ext cx="914400" cy="690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1200" b="1" dirty="0" smtClean="0">
              <a:latin typeface="Times New Roman" panose="02020603050405020304" pitchFamily="18" charset="0"/>
              <a:cs typeface="Times New Roman" panose="02020603050405020304" pitchFamily="18" charset="0"/>
            </a:rPr>
            <a:t>0-3 роки</a:t>
          </a:r>
        </a:p>
        <a:p xmlns:a="http://schemas.openxmlformats.org/drawingml/2006/main">
          <a:r>
            <a:rPr lang="uk-UA" sz="1200" b="1" dirty="0">
              <a:latin typeface="Times New Roman" panose="02020603050405020304" pitchFamily="18" charset="0"/>
              <a:cs typeface="Times New Roman" panose="02020603050405020304" pitchFamily="18" charset="0"/>
            </a:rPr>
            <a:t> </a:t>
          </a:r>
          <a:r>
            <a:rPr lang="uk-UA" sz="1600" b="1" dirty="0" smtClean="0">
              <a:latin typeface="Times New Roman" panose="02020603050405020304" pitchFamily="18" charset="0"/>
              <a:cs typeface="Times New Roman" panose="02020603050405020304" pitchFamily="18" charset="0"/>
            </a:rPr>
            <a:t>3    </a:t>
          </a:r>
        </a:p>
      </cdr:txBody>
    </cdr:sp>
  </cdr:relSizeAnchor>
  <cdr:relSizeAnchor xmlns:cdr="http://schemas.openxmlformats.org/drawingml/2006/chartDrawing">
    <cdr:from>
      <cdr:x>0.17647</cdr:x>
      <cdr:y>0.25749</cdr:y>
    </cdr:from>
    <cdr:to>
      <cdr:x>0.41176</cdr:x>
      <cdr:y>0.43246</cdr:y>
    </cdr:to>
    <cdr:sp macro="" textlink="">
      <cdr:nvSpPr>
        <cdr:cNvPr id="5" name="TextBox 4"/>
        <cdr:cNvSpPr txBox="1"/>
      </cdr:nvSpPr>
      <cdr:spPr>
        <a:xfrm xmlns:a="http://schemas.openxmlformats.org/drawingml/2006/main">
          <a:off x="685800" y="797808"/>
          <a:ext cx="914400" cy="5421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1200" b="1" dirty="0" smtClean="0">
              <a:latin typeface="Times New Roman" panose="02020603050405020304" pitchFamily="18" charset="0"/>
              <a:cs typeface="Times New Roman" panose="02020603050405020304" pitchFamily="18" charset="0"/>
            </a:rPr>
            <a:t>3-10 роки</a:t>
          </a:r>
        </a:p>
        <a:p xmlns:a="http://schemas.openxmlformats.org/drawingml/2006/main">
          <a:r>
            <a:rPr lang="uk-UA" sz="1200" b="1" dirty="0" smtClean="0">
              <a:latin typeface="Times New Roman" panose="02020603050405020304" pitchFamily="18" charset="0"/>
              <a:cs typeface="Times New Roman" panose="02020603050405020304" pitchFamily="18" charset="0"/>
            </a:rPr>
            <a:t> </a:t>
          </a:r>
          <a:r>
            <a:rPr lang="uk-UA" sz="1600" b="1" dirty="0" smtClean="0">
              <a:latin typeface="Times New Roman" panose="02020603050405020304" pitchFamily="18" charset="0"/>
              <a:cs typeface="Times New Roman" panose="02020603050405020304" pitchFamily="18" charset="0"/>
            </a:rPr>
            <a:t>5 пед</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0.69608</cdr:x>
      <cdr:y>0.47028</cdr:y>
    </cdr:from>
    <cdr:to>
      <cdr:x>0.93137</cdr:x>
      <cdr:y>0.7121</cdr:y>
    </cdr:to>
    <cdr:sp macro="" textlink="">
      <cdr:nvSpPr>
        <cdr:cNvPr id="6" name="TextBox 5"/>
        <cdr:cNvSpPr txBox="1"/>
      </cdr:nvSpPr>
      <cdr:spPr>
        <a:xfrm xmlns:a="http://schemas.openxmlformats.org/drawingml/2006/main">
          <a:off x="2705100" y="1778313"/>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0.50429</cdr:x>
      <cdr:y>0.24895</cdr:y>
    </cdr:from>
    <cdr:to>
      <cdr:x>0.80024</cdr:x>
      <cdr:y>0.71144</cdr:y>
    </cdr:to>
    <cdr:sp macro="" textlink="">
      <cdr:nvSpPr>
        <cdr:cNvPr id="7" name="TextBox 6"/>
        <cdr:cNvSpPr txBox="1"/>
      </cdr:nvSpPr>
      <cdr:spPr>
        <a:xfrm xmlns:a="http://schemas.openxmlformats.org/drawingml/2006/main">
          <a:off x="1959768" y="771350"/>
          <a:ext cx="1150143" cy="1432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uk-UA" sz="1600" b="1" dirty="0" smtClean="0">
            <a:latin typeface="Times New Roman" panose="02020603050405020304" pitchFamily="18" charset="0"/>
            <a:cs typeface="Times New Roman" panose="02020603050405020304" pitchFamily="18" charset="0"/>
          </a:endParaRPr>
        </a:p>
        <a:p xmlns:a="http://schemas.openxmlformats.org/drawingml/2006/main">
          <a:r>
            <a:rPr lang="uk-UA" sz="1600" b="1" dirty="0" smtClean="0">
              <a:latin typeface="Times New Roman" panose="02020603050405020304" pitchFamily="18" charset="0"/>
              <a:cs typeface="Times New Roman" panose="02020603050405020304" pitchFamily="18" charset="0"/>
            </a:rPr>
            <a:t>Більше </a:t>
          </a:r>
        </a:p>
        <a:p xmlns:a="http://schemas.openxmlformats.org/drawingml/2006/main">
          <a:r>
            <a:rPr lang="uk-UA" sz="1600" b="1" dirty="0" smtClean="0">
              <a:latin typeface="Times New Roman" panose="02020603050405020304" pitchFamily="18" charset="0"/>
              <a:cs typeface="Times New Roman" panose="02020603050405020304" pitchFamily="18" charset="0"/>
            </a:rPr>
            <a:t>20 років</a:t>
          </a:r>
        </a:p>
        <a:p xmlns:a="http://schemas.openxmlformats.org/drawingml/2006/main">
          <a:r>
            <a:rPr lang="uk-UA" sz="1600" b="1" dirty="0">
              <a:latin typeface="Times New Roman" panose="02020603050405020304" pitchFamily="18" charset="0"/>
              <a:cs typeface="Times New Roman" panose="02020603050405020304" pitchFamily="18" charset="0"/>
            </a:rPr>
            <a:t> </a:t>
          </a:r>
          <a:r>
            <a:rPr lang="uk-UA" sz="1600" b="1" dirty="0" smtClean="0">
              <a:latin typeface="Times New Roman" panose="02020603050405020304" pitchFamily="18" charset="0"/>
              <a:cs typeface="Times New Roman" panose="02020603050405020304" pitchFamily="18" charset="0"/>
            </a:rPr>
            <a:t>  11 педагогів</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0.19608</cdr:x>
      <cdr:y>0.47703</cdr:y>
    </cdr:from>
    <cdr:to>
      <cdr:x>0.43137</cdr:x>
      <cdr:y>0.7931</cdr:y>
    </cdr:to>
    <cdr:sp macro="" textlink="">
      <cdr:nvSpPr>
        <cdr:cNvPr id="8" name="TextBox 7"/>
        <cdr:cNvSpPr txBox="1"/>
      </cdr:nvSpPr>
      <cdr:spPr>
        <a:xfrm xmlns:a="http://schemas.openxmlformats.org/drawingml/2006/main">
          <a:off x="762000" y="1478002"/>
          <a:ext cx="914400" cy="9793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1600" b="1" dirty="0" smtClean="0">
              <a:latin typeface="Times New Roman" panose="02020603050405020304" pitchFamily="18" charset="0"/>
              <a:cs typeface="Times New Roman" panose="02020603050405020304" pitchFamily="18" charset="0"/>
            </a:rPr>
            <a:t>10-20 років</a:t>
          </a:r>
        </a:p>
        <a:p xmlns:a="http://schemas.openxmlformats.org/drawingml/2006/main">
          <a:r>
            <a:rPr lang="uk-UA" sz="1600" b="1" dirty="0" smtClean="0">
              <a:latin typeface="Times New Roman" panose="02020603050405020304" pitchFamily="18" charset="0"/>
              <a:cs typeface="Times New Roman" panose="02020603050405020304" pitchFamily="18" charset="0"/>
            </a:rPr>
            <a:t>8 </a:t>
          </a:r>
          <a:r>
            <a:rPr lang="uk-UA" sz="1600" b="1" dirty="0" err="1" smtClean="0">
              <a:latin typeface="Times New Roman" panose="02020603050405020304" pitchFamily="18" charset="0"/>
              <a:cs typeface="Times New Roman" panose="02020603050405020304" pitchFamily="18" charset="0"/>
            </a:rPr>
            <a:t>педаг</a:t>
          </a:r>
          <a:r>
            <a:rPr lang="uk-UA" sz="1600" b="1" dirty="0" smtClean="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9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9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8" name="Google Shape;28;p9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9" name="Google Shape;29;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 name="Shape 32"/>
        <p:cNvGrpSpPr/>
        <p:nvPr/>
      </p:nvGrpSpPr>
      <p:grpSpPr>
        <a:xfrm>
          <a:off x="0" y="0"/>
          <a:ext cx="0" cy="0"/>
          <a:chOff x="0" y="0"/>
          <a:chExt cx="0" cy="0"/>
        </a:xfrm>
      </p:grpSpPr>
      <p:sp>
        <p:nvSpPr>
          <p:cNvPr id="33" name="Google Shape;33;p9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9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5" name="Google Shape;35;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9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9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1" name="Google Shape;41;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9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9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9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9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9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96"/>
          <p:cNvSpPr/>
          <p:nvPr>
            <p:ph idx="2" type="pic"/>
          </p:nvPr>
        </p:nvSpPr>
        <p:spPr>
          <a:xfrm>
            <a:off x="1792288" y="612775"/>
            <a:ext cx="5486400" cy="4114800"/>
          </a:xfrm>
          <a:prstGeom prst="rect">
            <a:avLst/>
          </a:prstGeom>
          <a:noFill/>
          <a:ln>
            <a:noFill/>
          </a:ln>
        </p:spPr>
      </p:sp>
      <p:sp>
        <p:nvSpPr>
          <p:cNvPr id="68" name="Google Shape;68;p9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chart" Target="../charts/chart1.xml"/><Relationship Id="rId5"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chart" Target="../charts/chart2.xml"/><Relationship Id="rId6" Type="http://schemas.openxmlformats.org/officeDocument/2006/relationships/chart" Target="../charts/char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image" Target="../media/image17.jpg"/><Relationship Id="rId5" Type="http://schemas.openxmlformats.org/officeDocument/2006/relationships/image" Target="../media/image22.jpg"/><Relationship Id="rId6"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jpg"/><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jp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jpg"/><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jp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jp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jpg"/><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jpg"/><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4.jpg"/><Relationship Id="rId4"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jpg"/><Relationship Id="rId4"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1.jpg"/><Relationship Id="rId4" Type="http://schemas.openxmlformats.org/officeDocument/2006/relationships/image" Target="../media/image51.jpg"/><Relationship Id="rId5"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5.jpg"/><Relationship Id="rId4" Type="http://schemas.openxmlformats.org/officeDocument/2006/relationships/image" Target="../media/image68.jpg"/><Relationship Id="rId5" Type="http://schemas.openxmlformats.org/officeDocument/2006/relationships/image" Target="../media/image81.jpg"/><Relationship Id="rId6"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7.jpg"/><Relationship Id="rId4" Type="http://schemas.openxmlformats.org/officeDocument/2006/relationships/image" Target="../media/image67.jpg"/><Relationship Id="rId5" Type="http://schemas.openxmlformats.org/officeDocument/2006/relationships/image" Target="../media/image54.jpg"/><Relationship Id="rId6" Type="http://schemas.openxmlformats.org/officeDocument/2006/relationships/image" Target="../media/image5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0.jp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6.jpg"/><Relationship Id="rId4" Type="http://schemas.openxmlformats.org/officeDocument/2006/relationships/image" Target="../media/image65.jpg"/></Relationships>
</file>

<file path=ppt/slides/_rels/slide62.xml.rels><?xml version="1.0" encoding="UTF-8" standalone="yes"?><Relationships xmlns="http://schemas.openxmlformats.org/package/2006/relationships"><Relationship Id="rId11" Type="http://schemas.openxmlformats.org/officeDocument/2006/relationships/image" Target="../media/image85.jpg"/><Relationship Id="rId10" Type="http://schemas.openxmlformats.org/officeDocument/2006/relationships/image" Target="../media/image79.jpg"/><Relationship Id="rId13" Type="http://schemas.openxmlformats.org/officeDocument/2006/relationships/image" Target="../media/image77.jpg"/><Relationship Id="rId12"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0.jpg"/><Relationship Id="rId4" Type="http://schemas.openxmlformats.org/officeDocument/2006/relationships/image" Target="../media/image75.jpg"/><Relationship Id="rId9" Type="http://schemas.openxmlformats.org/officeDocument/2006/relationships/image" Target="../media/image83.jpg"/><Relationship Id="rId15" Type="http://schemas.openxmlformats.org/officeDocument/2006/relationships/image" Target="../media/image73.jpg"/><Relationship Id="rId14" Type="http://schemas.openxmlformats.org/officeDocument/2006/relationships/image" Target="../media/image76.jpg"/><Relationship Id="rId16" Type="http://schemas.openxmlformats.org/officeDocument/2006/relationships/image" Target="../media/image78.jpg"/><Relationship Id="rId5" Type="http://schemas.openxmlformats.org/officeDocument/2006/relationships/image" Target="../media/image74.jpg"/><Relationship Id="rId6" Type="http://schemas.openxmlformats.org/officeDocument/2006/relationships/image" Target="../media/image69.jpg"/><Relationship Id="rId7" Type="http://schemas.openxmlformats.org/officeDocument/2006/relationships/image" Target="../media/image71.jpg"/><Relationship Id="rId8" Type="http://schemas.openxmlformats.org/officeDocument/2006/relationships/image" Target="../media/image8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0.jpg"/><Relationship Id="rId4" Type="http://schemas.openxmlformats.org/officeDocument/2006/relationships/image" Target="../media/image93.jpg"/><Relationship Id="rId5" Type="http://schemas.openxmlformats.org/officeDocument/2006/relationships/image" Target="../media/image96.jpg"/><Relationship Id="rId6" Type="http://schemas.openxmlformats.org/officeDocument/2006/relationships/image" Target="../media/image84.jpg"/><Relationship Id="rId7" Type="http://schemas.openxmlformats.org/officeDocument/2006/relationships/image" Target="../media/image9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jpg"/><Relationship Id="rId4" Type="http://schemas.openxmlformats.org/officeDocument/2006/relationships/image" Target="../media/image25.jpg"/></Relationships>
</file>

<file path=ppt/slides/_rels/slide70.xml.rels><?xml version="1.0" encoding="UTF-8" standalone="yes"?><Relationships xmlns="http://schemas.openxmlformats.org/package/2006/relationships"><Relationship Id="rId11" Type="http://schemas.openxmlformats.org/officeDocument/2006/relationships/image" Target="../media/image99.jpg"/><Relationship Id="rId10" Type="http://schemas.openxmlformats.org/officeDocument/2006/relationships/image" Target="../media/image108.jpg"/><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10.jpg"/><Relationship Id="rId4" Type="http://schemas.openxmlformats.org/officeDocument/2006/relationships/image" Target="../media/image97.jpg"/><Relationship Id="rId9" Type="http://schemas.openxmlformats.org/officeDocument/2006/relationships/image" Target="../media/image105.jpg"/><Relationship Id="rId5" Type="http://schemas.openxmlformats.org/officeDocument/2006/relationships/image" Target="../media/image91.jpg"/><Relationship Id="rId6" Type="http://schemas.openxmlformats.org/officeDocument/2006/relationships/image" Target="../media/image95.jpg"/><Relationship Id="rId7" Type="http://schemas.openxmlformats.org/officeDocument/2006/relationships/image" Target="../media/image103.jpg"/><Relationship Id="rId8" Type="http://schemas.openxmlformats.org/officeDocument/2006/relationships/image" Target="../media/image9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jpg"/><Relationship Id="rId4" Type="http://schemas.openxmlformats.org/officeDocument/2006/relationships/image" Target="../media/image1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jpg"/><Relationship Id="rId4" Type="http://schemas.openxmlformats.org/officeDocument/2006/relationships/image" Target="../media/image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jpg"/><Relationship Id="rId4" Type="http://schemas.openxmlformats.org/officeDocument/2006/relationships/image" Target="../media/image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jpg"/><Relationship Id="rId4" Type="http://schemas.openxmlformats.org/officeDocument/2006/relationships/image" Target="../media/image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jpg"/><Relationship Id="rId4" Type="http://schemas.openxmlformats.org/officeDocument/2006/relationships/image" Target="../media/image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jpg"/><Relationship Id="rId4" Type="http://schemas.openxmlformats.org/officeDocument/2006/relationships/image" Target="../media/image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jpg"/><Relationship Id="rId4" Type="http://schemas.openxmlformats.org/officeDocument/2006/relationships/image" Target="../media/image6.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jpg"/><Relationship Id="rId4" Type="http://schemas.openxmlformats.org/officeDocument/2006/relationships/image" Target="../media/image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jpg"/><Relationship Id="rId4" Type="http://schemas.openxmlformats.org/officeDocument/2006/relationships/image" Target="../media/image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jpg"/><Relationship Id="rId4" Type="http://schemas.openxmlformats.org/officeDocument/2006/relationships/image" Target="../media/image1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jpg"/><Relationship Id="rId4" Type="http://schemas.openxmlformats.org/officeDocument/2006/relationships/image" Target="../media/image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jpg"/><Relationship Id="rId4" Type="http://schemas.openxmlformats.org/officeDocument/2006/relationships/image" Target="../media/image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10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br>
              <a:rPr lang="ru-RU"/>
            </a:br>
            <a:endParaRPr/>
          </a:p>
        </p:txBody>
      </p:sp>
      <p:pic>
        <p:nvPicPr>
          <p:cNvPr id="89" name="Google Shape;89;p1"/>
          <p:cNvPicPr preferRelativeResize="0"/>
          <p:nvPr/>
        </p:nvPicPr>
        <p:blipFill rotWithShape="1">
          <a:blip r:embed="rId3">
            <a:alphaModFix/>
          </a:blip>
          <a:srcRect b="0" l="0" r="0" t="0"/>
          <a:stretch/>
        </p:blipFill>
        <p:spPr>
          <a:xfrm>
            <a:off x="14288" y="-12441"/>
            <a:ext cx="9144000" cy="6858000"/>
          </a:xfrm>
          <a:prstGeom prst="rect">
            <a:avLst/>
          </a:prstGeom>
          <a:noFill/>
          <a:ln>
            <a:noFill/>
          </a:ln>
        </p:spPr>
      </p:pic>
      <p:sp>
        <p:nvSpPr>
          <p:cNvPr id="90" name="Google Shape;90;p1"/>
          <p:cNvSpPr/>
          <p:nvPr/>
        </p:nvSpPr>
        <p:spPr>
          <a:xfrm>
            <a:off x="1524000" y="1219200"/>
            <a:ext cx="6781800"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ru-RU" sz="3200" u="none" cap="none" strike="noStrike">
                <a:solidFill>
                  <a:schemeClr val="dk1"/>
                </a:solidFill>
                <a:latin typeface="Times New Roman"/>
                <a:ea typeface="Times New Roman"/>
                <a:cs typeface="Times New Roman"/>
                <a:sym typeface="Times New Roman"/>
              </a:rPr>
              <a:t>                        З В І Т</a:t>
            </a:r>
            <a:br>
              <a:rPr b="1" i="0" lang="ru-RU" sz="3200" u="none" cap="none" strike="noStrike">
                <a:solidFill>
                  <a:schemeClr val="dk1"/>
                </a:solidFill>
                <a:latin typeface="Times New Roman"/>
                <a:ea typeface="Times New Roman"/>
                <a:cs typeface="Times New Roman"/>
                <a:sym typeface="Times New Roman"/>
              </a:rPr>
            </a:br>
            <a:r>
              <a:rPr b="1" i="0" lang="ru-RU" sz="3200" u="none" cap="none" strike="noStrike">
                <a:solidFill>
                  <a:schemeClr val="dk1"/>
                </a:solidFill>
                <a:latin typeface="Times New Roman"/>
                <a:ea typeface="Times New Roman"/>
                <a:cs typeface="Times New Roman"/>
                <a:sym typeface="Times New Roman"/>
              </a:rPr>
              <a:t>             директора  ЗДО № 1 </a:t>
            </a:r>
            <a:endParaRPr/>
          </a:p>
          <a:p>
            <a:pPr indent="0" lvl="0" marL="0" marR="0" rtl="0" algn="ctr">
              <a:spcBef>
                <a:spcPts val="0"/>
              </a:spcBef>
              <a:spcAft>
                <a:spcPts val="0"/>
              </a:spcAft>
              <a:buNone/>
            </a:pPr>
            <a:r>
              <a:rPr b="1" lang="ru-RU" sz="3200">
                <a:solidFill>
                  <a:schemeClr val="dk1"/>
                </a:solidFill>
                <a:latin typeface="Times New Roman"/>
                <a:ea typeface="Times New Roman"/>
                <a:cs typeface="Times New Roman"/>
                <a:sym typeface="Times New Roman"/>
              </a:rPr>
              <a:t>Мукачівської міської ради</a:t>
            </a:r>
            <a:br>
              <a:rPr b="1" lang="ru-RU" sz="3200">
                <a:solidFill>
                  <a:schemeClr val="dk1"/>
                </a:solidFill>
                <a:latin typeface="Times New Roman"/>
                <a:ea typeface="Times New Roman"/>
                <a:cs typeface="Times New Roman"/>
                <a:sym typeface="Times New Roman"/>
              </a:rPr>
            </a:br>
            <a:r>
              <a:rPr b="1" lang="ru-RU" sz="3200">
                <a:solidFill>
                  <a:schemeClr val="dk1"/>
                </a:solidFill>
                <a:latin typeface="Times New Roman"/>
                <a:ea typeface="Times New Roman"/>
                <a:cs typeface="Times New Roman"/>
                <a:sym typeface="Times New Roman"/>
              </a:rPr>
              <a:t>ГЕРБЕР Світлани Михайлівни</a:t>
            </a:r>
            <a:endParaRPr/>
          </a:p>
          <a:p>
            <a:pPr indent="0" lvl="0" marL="0" marR="0" rtl="0" algn="ctr">
              <a:spcBef>
                <a:spcPts val="0"/>
              </a:spcBef>
              <a:spcAft>
                <a:spcPts val="0"/>
              </a:spcAft>
              <a:buNone/>
            </a:pPr>
            <a:r>
              <a:rPr b="1" lang="ru-RU" sz="3200">
                <a:solidFill>
                  <a:schemeClr val="dk1"/>
                </a:solidFill>
                <a:latin typeface="Times New Roman"/>
                <a:ea typeface="Times New Roman"/>
                <a:cs typeface="Times New Roman"/>
                <a:sym typeface="Times New Roman"/>
              </a:rPr>
              <a:t>перед педагогічним колективом </a:t>
            </a:r>
            <a:br>
              <a:rPr b="1" lang="ru-RU" sz="3200">
                <a:solidFill>
                  <a:schemeClr val="dk1"/>
                </a:solidFill>
                <a:latin typeface="Times New Roman"/>
                <a:ea typeface="Times New Roman"/>
                <a:cs typeface="Times New Roman"/>
                <a:sym typeface="Times New Roman"/>
              </a:rPr>
            </a:br>
            <a:r>
              <a:rPr b="1" lang="ru-RU" sz="3200">
                <a:solidFill>
                  <a:schemeClr val="dk1"/>
                </a:solidFill>
                <a:latin typeface="Times New Roman"/>
                <a:ea typeface="Times New Roman"/>
                <a:cs typeface="Times New Roman"/>
                <a:sym typeface="Times New Roman"/>
              </a:rPr>
              <a:t>та громадськістю</a:t>
            </a:r>
            <a:endParaRPr/>
          </a:p>
          <a:p>
            <a:pPr indent="0" lvl="0" marL="0" marR="0" rtl="0" algn="ctr">
              <a:spcBef>
                <a:spcPts val="0"/>
              </a:spcBef>
              <a:spcAft>
                <a:spcPts val="0"/>
              </a:spcAft>
              <a:buNone/>
            </a:pPr>
            <a:r>
              <a:rPr b="1" lang="ru-RU" sz="3200">
                <a:solidFill>
                  <a:schemeClr val="dk1"/>
                </a:solidFill>
                <a:latin typeface="Times New Roman"/>
                <a:ea typeface="Times New Roman"/>
                <a:cs typeface="Times New Roman"/>
                <a:sym typeface="Times New Roman"/>
              </a:rPr>
              <a:t>за 2022-2023 н.р.</a:t>
            </a:r>
            <a:endParaRPr/>
          </a:p>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p:txBody>
      </p:sp>
      <p:pic>
        <p:nvPicPr>
          <p:cNvPr id="91" name="Google Shape;91;p1"/>
          <p:cNvPicPr preferRelativeResize="0"/>
          <p:nvPr/>
        </p:nvPicPr>
        <p:blipFill rotWithShape="1">
          <a:blip r:embed="rId4">
            <a:alphaModFix/>
          </a:blip>
          <a:srcRect b="0" l="0" r="0" t="0"/>
          <a:stretch/>
        </p:blipFill>
        <p:spPr>
          <a:xfrm>
            <a:off x="14288" y="11373"/>
            <a:ext cx="2257425" cy="2028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0"/>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1"/>
          <p:cNvPicPr preferRelativeResize="0"/>
          <p:nvPr/>
        </p:nvPicPr>
        <p:blipFill rotWithShape="1">
          <a:blip r:embed="rId3">
            <a:alphaModFix/>
          </a:blip>
          <a:srcRect b="0" l="0" r="0" t="0"/>
          <a:stretch/>
        </p:blipFill>
        <p:spPr>
          <a:xfrm>
            <a:off x="0" y="0"/>
            <a:ext cx="5143500" cy="6858000"/>
          </a:xfrm>
          <a:prstGeom prst="rect">
            <a:avLst/>
          </a:prstGeom>
          <a:noFill/>
          <a:ln>
            <a:noFill/>
          </a:ln>
        </p:spPr>
      </p:pic>
      <p:pic>
        <p:nvPicPr>
          <p:cNvPr id="155" name="Google Shape;155;p11"/>
          <p:cNvPicPr preferRelativeResize="0"/>
          <p:nvPr/>
        </p:nvPicPr>
        <p:blipFill rotWithShape="1">
          <a:blip r:embed="rId4">
            <a:alphaModFix/>
          </a:blip>
          <a:srcRect b="0" l="0" r="0" t="0"/>
          <a:stretch/>
        </p:blipFill>
        <p:spPr>
          <a:xfrm>
            <a:off x="4191000" y="0"/>
            <a:ext cx="51435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2"/>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3"/>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166" name="Google Shape;166;p13"/>
          <p:cNvSpPr txBox="1"/>
          <p:nvPr>
            <p:ph type="title"/>
          </p:nvPr>
        </p:nvSpPr>
        <p:spPr>
          <a:xfrm>
            <a:off x="457200" y="152400"/>
            <a:ext cx="8229600" cy="1265238"/>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br>
              <a:rPr b="1" lang="ru-RU" sz="2700">
                <a:latin typeface="Times New Roman"/>
                <a:ea typeface="Times New Roman"/>
                <a:cs typeface="Times New Roman"/>
                <a:sym typeface="Times New Roman"/>
              </a:rPr>
            </a:br>
            <a:br>
              <a:rPr b="1" lang="ru-RU" sz="2700">
                <a:latin typeface="Times New Roman"/>
                <a:ea typeface="Times New Roman"/>
                <a:cs typeface="Times New Roman"/>
                <a:sym typeface="Times New Roman"/>
              </a:rPr>
            </a:br>
            <a:r>
              <a:rPr b="1" lang="ru-RU" sz="2700">
                <a:latin typeface="Times New Roman"/>
                <a:ea typeface="Times New Roman"/>
                <a:cs typeface="Times New Roman"/>
                <a:sym typeface="Times New Roman"/>
              </a:rPr>
              <a:t>              </a:t>
            </a:r>
            <a:r>
              <a:rPr b="1" i="1" lang="ru-RU" sz="2700">
                <a:latin typeface="Times New Roman"/>
                <a:ea typeface="Times New Roman"/>
                <a:cs typeface="Times New Roman"/>
                <a:sym typeface="Times New Roman"/>
              </a:rPr>
              <a:t>Загальна характеристика ЗДО</a:t>
            </a:r>
            <a:br>
              <a:rPr i="1" lang="ru-RU" sz="2700">
                <a:latin typeface="Times New Roman"/>
                <a:ea typeface="Times New Roman"/>
                <a:cs typeface="Times New Roman"/>
                <a:sym typeface="Times New Roman"/>
              </a:rPr>
            </a:br>
            <a:r>
              <a:rPr lang="ru-RU" sz="2200">
                <a:latin typeface="Times New Roman"/>
                <a:ea typeface="Times New Roman"/>
                <a:cs typeface="Times New Roman"/>
                <a:sym typeface="Times New Roman"/>
              </a:rPr>
              <a:t>           </a:t>
            </a:r>
            <a:br>
              <a:rPr lang="ru-RU"/>
            </a:br>
            <a:endParaRPr/>
          </a:p>
        </p:txBody>
      </p:sp>
      <p:graphicFrame>
        <p:nvGraphicFramePr>
          <p:cNvPr id="167" name="Google Shape;167;p13"/>
          <p:cNvGraphicFramePr/>
          <p:nvPr/>
        </p:nvGraphicFramePr>
        <p:xfrm>
          <a:off x="457200" y="1563688"/>
          <a:ext cx="3000000" cy="3000000"/>
        </p:xfrm>
        <a:graphic>
          <a:graphicData uri="http://schemas.openxmlformats.org/drawingml/2006/table">
            <a:tbl>
              <a:tblPr bandRow="1" firstRow="1">
                <a:noFill/>
                <a:tableStyleId>{40C7097E-67DE-4407-9E2F-61C656DCB7B3}</a:tableStyleId>
              </a:tblPr>
              <a:tblGrid>
                <a:gridCol w="990600"/>
                <a:gridCol w="3200400"/>
                <a:gridCol w="4038600"/>
              </a:tblGrid>
              <a:tr h="370850">
                <a:tc>
                  <a:txBody>
                    <a:bodyPr/>
                    <a:lstStyle/>
                    <a:p>
                      <a:pPr indent="0" lvl="0" marL="0" marR="0" rtl="0" algn="ctr">
                        <a:spcBef>
                          <a:spcPts val="0"/>
                        </a:spcBef>
                        <a:spcAft>
                          <a:spcPts val="0"/>
                        </a:spcAft>
                        <a:buNone/>
                      </a:pPr>
                      <a:r>
                        <a:rPr b="1" lang="ru-RU" sz="1800" u="none" cap="none" strike="noStrike">
                          <a:solidFill>
                            <a:schemeClr val="lt1"/>
                          </a:solidFill>
                          <a:latin typeface="Times New Roman"/>
                          <a:ea typeface="Times New Roman"/>
                          <a:cs typeface="Times New Roman"/>
                          <a:sym typeface="Times New Roman"/>
                        </a:rPr>
                        <a:t>№з/п</a:t>
                      </a:r>
                      <a:endParaRPr sz="18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ru-RU" sz="1800" u="none" cap="none" strike="noStrike">
                          <a:solidFill>
                            <a:schemeClr val="lt1"/>
                          </a:solidFill>
                          <a:latin typeface="Times New Roman"/>
                          <a:ea typeface="Times New Roman"/>
                          <a:cs typeface="Times New Roman"/>
                          <a:sym typeface="Times New Roman"/>
                        </a:rPr>
                        <a:t>Відомості</a:t>
                      </a:r>
                      <a:endParaRPr sz="18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ru-RU" sz="1800" u="none" cap="none" strike="noStrike">
                          <a:solidFill>
                            <a:schemeClr val="lt1"/>
                          </a:solidFill>
                          <a:latin typeface="Times New Roman"/>
                          <a:ea typeface="Times New Roman"/>
                          <a:cs typeface="Times New Roman"/>
                          <a:sym typeface="Times New Roman"/>
                        </a:rPr>
                        <a:t>Показники</a:t>
                      </a:r>
                      <a:endParaRPr sz="1800" u="none" cap="none" strike="noStrike">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u="none" cap="none" strike="noStrike">
                          <a:latin typeface="Times New Roman"/>
                          <a:ea typeface="Times New Roman"/>
                          <a:cs typeface="Times New Roman"/>
                          <a:sym typeface="Times New Roman"/>
                        </a:rPr>
                        <a:t>1.</a:t>
                      </a:r>
                      <a:endParaRPr sz="18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u="none" cap="none" strike="noStrike">
                          <a:solidFill>
                            <a:schemeClr val="dk1"/>
                          </a:solidFill>
                          <a:latin typeface="Times New Roman"/>
                          <a:ea typeface="Times New Roman"/>
                          <a:cs typeface="Times New Roman"/>
                          <a:sym typeface="Times New Roman"/>
                        </a:rPr>
                        <a:t>ПІБ директора</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Гербер Світлана Михайлівна</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Державна атестація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2013</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Кількість вихованців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227</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a:latin typeface="Times New Roman"/>
                          <a:ea typeface="Times New Roman"/>
                          <a:cs typeface="Times New Roman"/>
                          <a:sym typeface="Times New Roman"/>
                        </a:rPr>
                        <a:t>4.</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Кількість груп</a:t>
                      </a:r>
                      <a:br>
                        <a:rPr lang="ru-RU" sz="1800">
                          <a:solidFill>
                            <a:schemeClr val="dk1"/>
                          </a:solidFill>
                          <a:latin typeface="Times New Roman"/>
                          <a:ea typeface="Times New Roman"/>
                          <a:cs typeface="Times New Roman"/>
                          <a:sym typeface="Times New Roman"/>
                        </a:rPr>
                      </a:br>
                      <a:r>
                        <a:rPr lang="ru-RU" sz="1800">
                          <a:solidFill>
                            <a:schemeClr val="dk1"/>
                          </a:solidFill>
                          <a:latin typeface="Times New Roman"/>
                          <a:ea typeface="Times New Roman"/>
                          <a:cs typeface="Times New Roman"/>
                          <a:sym typeface="Times New Roman"/>
                        </a:rPr>
                        <a:t>Із них:</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12</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Раннього віку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Дошкільного віку</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9</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a:latin typeface="Times New Roman"/>
                          <a:ea typeface="Times New Roman"/>
                          <a:cs typeface="Times New Roman"/>
                          <a:sym typeface="Times New Roman"/>
                        </a:rPr>
                        <a:t>5.</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Режим роботи груп :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10,5 та 9 годин</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a:latin typeface="Times New Roman"/>
                          <a:ea typeface="Times New Roman"/>
                          <a:cs typeface="Times New Roman"/>
                          <a:sym typeface="Times New Roman"/>
                        </a:rPr>
                        <a:t>6.</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Мова навчання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Українська</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800">
                          <a:latin typeface="Times New Roman"/>
                          <a:ea typeface="Times New Roman"/>
                          <a:cs typeface="Times New Roman"/>
                          <a:sym typeface="Times New Roman"/>
                        </a:rPr>
                        <a:t>7.</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Всього працівників </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Із них:</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58</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l">
                        <a:spcBef>
                          <a:spcPts val="0"/>
                        </a:spcBef>
                        <a:spcAft>
                          <a:spcPts val="0"/>
                        </a:spcAft>
                        <a:buNone/>
                      </a:pPr>
                      <a:r>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Педагогічний персонал</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28</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l">
                        <a:spcBef>
                          <a:spcPts val="0"/>
                        </a:spcBef>
                        <a:spcAft>
                          <a:spcPts val="0"/>
                        </a:spcAft>
                        <a:buNone/>
                      </a:pPr>
                      <a:r>
                        <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Обслуговуючий персонал</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800">
                          <a:latin typeface="Times New Roman"/>
                          <a:ea typeface="Times New Roman"/>
                          <a:cs typeface="Times New Roman"/>
                          <a:sym typeface="Times New Roman"/>
                        </a:rPr>
                        <a:t>30</a:t>
                      </a:r>
                      <a:endParaRPr sz="1800">
                        <a:latin typeface="Times New Roman"/>
                        <a:ea typeface="Times New Roman"/>
                        <a:cs typeface="Times New Roman"/>
                        <a:sym typeface="Times New Roman"/>
                      </a:endParaRPr>
                    </a:p>
                  </a:txBody>
                  <a:tcPr marT="45725" marB="45725" marR="91450" marL="91450"/>
                </a:tc>
              </a:tr>
            </a:tbl>
          </a:graphicData>
        </a:graphic>
      </p:graphicFrame>
      <p:pic>
        <p:nvPicPr>
          <p:cNvPr id="168" name="Google Shape;168;p13"/>
          <p:cNvPicPr preferRelativeResize="0"/>
          <p:nvPr/>
        </p:nvPicPr>
        <p:blipFill rotWithShape="1">
          <a:blip r:embed="rId4">
            <a:alphaModFix/>
          </a:blip>
          <a:srcRect b="0" l="0" r="0" t="0"/>
          <a:stretch/>
        </p:blipFill>
        <p:spPr>
          <a:xfrm>
            <a:off x="-29574" y="6350"/>
            <a:ext cx="2340280" cy="1557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4"/>
          <p:cNvPicPr preferRelativeResize="0"/>
          <p:nvPr/>
        </p:nvPicPr>
        <p:blipFill rotWithShape="1">
          <a:blip r:embed="rId3">
            <a:alphaModFix/>
          </a:blip>
          <a:srcRect b="0" l="0" r="0" t="0"/>
          <a:stretch/>
        </p:blipFill>
        <p:spPr>
          <a:xfrm rot="5400000">
            <a:off x="-1028700" y="1028700"/>
            <a:ext cx="6858000" cy="4800600"/>
          </a:xfrm>
          <a:prstGeom prst="rect">
            <a:avLst/>
          </a:prstGeom>
          <a:noFill/>
          <a:ln>
            <a:noFill/>
          </a:ln>
        </p:spPr>
      </p:pic>
      <p:pic>
        <p:nvPicPr>
          <p:cNvPr id="174" name="Google Shape;174;p14"/>
          <p:cNvPicPr preferRelativeResize="0"/>
          <p:nvPr/>
        </p:nvPicPr>
        <p:blipFill rotWithShape="1">
          <a:blip r:embed="rId4">
            <a:alphaModFix/>
          </a:blip>
          <a:srcRect b="0" l="0" r="0" t="0"/>
          <a:stretch/>
        </p:blipFill>
        <p:spPr>
          <a:xfrm rot="5400000">
            <a:off x="3695700" y="952500"/>
            <a:ext cx="6858000" cy="495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5"/>
          <p:cNvPicPr preferRelativeResize="0"/>
          <p:nvPr/>
        </p:nvPicPr>
        <p:blipFill rotWithShape="1">
          <a:blip r:embed="rId3">
            <a:alphaModFix/>
          </a:blip>
          <a:srcRect b="0" l="0" r="0" t="0"/>
          <a:stretch/>
        </p:blipFill>
        <p:spPr>
          <a:xfrm>
            <a:off x="6662" y="2088"/>
            <a:ext cx="9144000" cy="6858000"/>
          </a:xfrm>
          <a:prstGeom prst="rect">
            <a:avLst/>
          </a:prstGeom>
          <a:noFill/>
          <a:ln>
            <a:noFill/>
          </a:ln>
        </p:spPr>
      </p:pic>
      <p:pic>
        <p:nvPicPr>
          <p:cNvPr id="180" name="Google Shape;180;p15"/>
          <p:cNvPicPr preferRelativeResize="0"/>
          <p:nvPr/>
        </p:nvPicPr>
        <p:blipFill rotWithShape="1">
          <a:blip r:embed="rId4">
            <a:alphaModFix/>
          </a:blip>
          <a:srcRect b="0" l="0" r="0" t="0"/>
          <a:stretch/>
        </p:blipFill>
        <p:spPr>
          <a:xfrm>
            <a:off x="0" y="0"/>
            <a:ext cx="3038475" cy="1744774"/>
          </a:xfrm>
          <a:prstGeom prst="rect">
            <a:avLst/>
          </a:prstGeom>
          <a:noFill/>
          <a:ln>
            <a:noFill/>
          </a:ln>
        </p:spPr>
      </p:pic>
      <p:sp>
        <p:nvSpPr>
          <p:cNvPr id="181" name="Google Shape;181;p15"/>
          <p:cNvSpPr/>
          <p:nvPr/>
        </p:nvSpPr>
        <p:spPr>
          <a:xfrm>
            <a:off x="457200" y="444687"/>
            <a:ext cx="8686799" cy="221599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800"/>
              <a:buFont typeface="Times New Roman"/>
              <a:buNone/>
            </a:pPr>
            <a:r>
              <a:rPr b="1" lang="ru-RU" sz="2800">
                <a:solidFill>
                  <a:srgbClr val="000000"/>
                </a:solidFill>
                <a:latin typeface="Times New Roman"/>
                <a:ea typeface="Times New Roman"/>
                <a:cs typeface="Times New Roman"/>
                <a:sym typeface="Times New Roman"/>
              </a:rPr>
              <a:t>                      Соціальний захист та права  </a:t>
            </a:r>
            <a:endParaRPr/>
          </a:p>
          <a:p>
            <a:pPr indent="0" lvl="0" marL="0" marR="0" rtl="0" algn="ctr">
              <a:spcBef>
                <a:spcPts val="0"/>
              </a:spcBef>
              <a:spcAft>
                <a:spcPts val="0"/>
              </a:spcAft>
              <a:buClr>
                <a:srgbClr val="000000"/>
              </a:buClr>
              <a:buSzPts val="2800"/>
              <a:buFont typeface="Times New Roman"/>
              <a:buNone/>
            </a:pPr>
            <a:r>
              <a:rPr b="1" lang="ru-RU" sz="2800">
                <a:solidFill>
                  <a:srgbClr val="000000"/>
                </a:solidFill>
                <a:latin typeface="Times New Roman"/>
                <a:ea typeface="Times New Roman"/>
                <a:cs typeface="Times New Roman"/>
                <a:sym typeface="Times New Roman"/>
              </a:rPr>
              <a:t>                 освітньої роботи</a:t>
            </a:r>
            <a:br>
              <a:rPr lang="ru-RU" sz="4000">
                <a:solidFill>
                  <a:srgbClr val="000000"/>
                </a:solidFill>
                <a:latin typeface="Calibri"/>
                <a:ea typeface="Calibri"/>
                <a:cs typeface="Calibri"/>
                <a:sym typeface="Calibri"/>
              </a:rPr>
            </a:br>
            <a:r>
              <a:rPr lang="ru-RU" sz="1200">
                <a:solidFill>
                  <a:schemeClr val="dk1"/>
                </a:solidFill>
                <a:latin typeface="Times New Roman"/>
                <a:ea typeface="Times New Roman"/>
                <a:cs typeface="Times New Roman"/>
                <a:sym typeface="Times New Roman"/>
              </a:rPr>
              <a:t>  </a:t>
            </a:r>
            <a:endParaRPr/>
          </a:p>
          <a:p>
            <a:pPr indent="0" lvl="0" marL="0" marR="0" rtl="0" algn="l">
              <a:spcBef>
                <a:spcPts val="0"/>
              </a:spcBef>
              <a:spcAft>
                <a:spcPts val="0"/>
              </a:spcAft>
              <a:buClr>
                <a:schemeClr val="dk1"/>
              </a:buClr>
              <a:buSzPts val="1400"/>
              <a:buFont typeface="Times New Roman"/>
              <a:buNone/>
            </a:pPr>
            <a:r>
              <a:rPr lang="ru-RU" sz="1400">
                <a:solidFill>
                  <a:schemeClr val="dk1"/>
                </a:solidFill>
                <a:latin typeface="Times New Roman"/>
                <a:ea typeface="Times New Roman"/>
                <a:cs typeface="Times New Roman"/>
                <a:sym typeface="Times New Roman"/>
              </a:rPr>
              <a:t>В нашому закладі значна увага приділяється соціальному захисту дітей. Робота з даного питання ведеться відповідно до вимог Закону України «Про дошкільну освіту», «Про охорону дитинства». Заклад дошкільної освіти забезпечено нормативно - правовими документами з питань соціального захисту дітей. У закладі ведеться облік та складені списки дітей пільгових                    категорій. Протягом 2022-2023н. року у закладі                                                 виховувалось 62 дітей пільгових категорій. </a:t>
            </a:r>
            <a:endParaRPr sz="1400">
              <a:solidFill>
                <a:schemeClr val="dk1"/>
              </a:solidFill>
              <a:latin typeface="Times New Roman"/>
              <a:ea typeface="Times New Roman"/>
              <a:cs typeface="Times New Roman"/>
              <a:sym typeface="Times New Roman"/>
            </a:endParaRPr>
          </a:p>
        </p:txBody>
      </p:sp>
      <p:grpSp>
        <p:nvGrpSpPr>
          <p:cNvPr id="182" name="Google Shape;182;p15"/>
          <p:cNvGrpSpPr/>
          <p:nvPr/>
        </p:nvGrpSpPr>
        <p:grpSpPr>
          <a:xfrm>
            <a:off x="1930578" y="2249061"/>
            <a:ext cx="5844523" cy="3789305"/>
            <a:chOff x="101778" y="504287"/>
            <a:chExt cx="5844523" cy="3789305"/>
          </a:xfrm>
        </p:grpSpPr>
        <p:sp>
          <p:nvSpPr>
            <p:cNvPr id="183" name="Google Shape;183;p15"/>
            <p:cNvSpPr/>
            <p:nvPr/>
          </p:nvSpPr>
          <p:spPr>
            <a:xfrm>
              <a:off x="2209801" y="504287"/>
              <a:ext cx="1599127" cy="1413351"/>
            </a:xfrm>
            <a:prstGeom prst="ellipse">
              <a:avLst/>
            </a:prstGeom>
            <a:solidFill>
              <a:srgbClr val="953734"/>
            </a:solidFill>
            <a:ln cap="rnd"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txBox="1"/>
            <p:nvPr/>
          </p:nvSpPr>
          <p:spPr>
            <a:xfrm>
              <a:off x="2443988" y="711267"/>
              <a:ext cx="1130753" cy="999391"/>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1" lang="ru-RU" sz="1400">
                  <a:solidFill>
                    <a:schemeClr val="lt1"/>
                  </a:solidFill>
                  <a:latin typeface="Times New Roman"/>
                  <a:ea typeface="Times New Roman"/>
                  <a:cs typeface="Times New Roman"/>
                  <a:sym typeface="Times New Roman"/>
                </a:rPr>
                <a:t>3 дитини з малозабезпечених сімей</a:t>
              </a:r>
              <a:endParaRPr sz="1400">
                <a:solidFill>
                  <a:schemeClr val="lt1"/>
                </a:solidFill>
                <a:latin typeface="Calibri"/>
                <a:ea typeface="Calibri"/>
                <a:cs typeface="Calibri"/>
                <a:sym typeface="Calibri"/>
              </a:endParaRPr>
            </a:p>
          </p:txBody>
        </p:sp>
        <p:sp>
          <p:nvSpPr>
            <p:cNvPr id="185" name="Google Shape;185;p15"/>
            <p:cNvSpPr/>
            <p:nvPr/>
          </p:nvSpPr>
          <p:spPr>
            <a:xfrm rot="841649">
              <a:off x="3936187" y="1308377"/>
              <a:ext cx="405894" cy="369689"/>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txBox="1"/>
            <p:nvPr/>
          </p:nvSpPr>
          <p:spPr>
            <a:xfrm rot="841649">
              <a:off x="3937841" y="1368874"/>
              <a:ext cx="294987" cy="2218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500">
                <a:solidFill>
                  <a:schemeClr val="lt1"/>
                </a:solidFill>
                <a:latin typeface="Calibri"/>
                <a:ea typeface="Calibri"/>
                <a:cs typeface="Calibri"/>
                <a:sym typeface="Calibri"/>
              </a:endParaRPr>
            </a:p>
          </p:txBody>
        </p:sp>
        <p:sp>
          <p:nvSpPr>
            <p:cNvPr id="187" name="Google Shape;187;p15"/>
            <p:cNvSpPr/>
            <p:nvPr/>
          </p:nvSpPr>
          <p:spPr>
            <a:xfrm>
              <a:off x="4495806" y="1104816"/>
              <a:ext cx="1450495" cy="1317418"/>
            </a:xfrm>
            <a:prstGeom prst="ellipse">
              <a:avLst/>
            </a:prstGeom>
            <a:solidFill>
              <a:srgbClr val="366092"/>
            </a:solidFill>
            <a:ln cap="rnd"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txBox="1"/>
            <p:nvPr/>
          </p:nvSpPr>
          <p:spPr>
            <a:xfrm>
              <a:off x="4708226" y="1297747"/>
              <a:ext cx="1025655" cy="931556"/>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1" lang="ru-RU" sz="1400">
                  <a:solidFill>
                    <a:schemeClr val="lt1"/>
                  </a:solidFill>
                  <a:latin typeface="Times New Roman"/>
                  <a:ea typeface="Times New Roman"/>
                  <a:cs typeface="Times New Roman"/>
                  <a:sym typeface="Times New Roman"/>
                </a:rPr>
                <a:t>25 дітей з  багатодітних сімей, </a:t>
              </a:r>
              <a:endParaRPr sz="1400">
                <a:solidFill>
                  <a:schemeClr val="lt1"/>
                </a:solidFill>
                <a:latin typeface="Calibri"/>
                <a:ea typeface="Calibri"/>
                <a:cs typeface="Calibri"/>
                <a:sym typeface="Calibri"/>
              </a:endParaRPr>
            </a:p>
          </p:txBody>
        </p:sp>
        <p:sp>
          <p:nvSpPr>
            <p:cNvPr id="189" name="Google Shape;189;p15"/>
            <p:cNvSpPr/>
            <p:nvPr/>
          </p:nvSpPr>
          <p:spPr>
            <a:xfrm rot="5792020">
              <a:off x="5079440" y="2334047"/>
              <a:ext cx="110203" cy="369689"/>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txBox="1"/>
            <p:nvPr/>
          </p:nvSpPr>
          <p:spPr>
            <a:xfrm rot="-5007980">
              <a:off x="5097851" y="2391562"/>
              <a:ext cx="77142" cy="2218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500">
                <a:solidFill>
                  <a:schemeClr val="lt1"/>
                </a:solidFill>
                <a:latin typeface="Calibri"/>
                <a:ea typeface="Calibri"/>
                <a:cs typeface="Calibri"/>
                <a:sym typeface="Calibri"/>
              </a:endParaRPr>
            </a:p>
          </p:txBody>
        </p:sp>
        <p:sp>
          <p:nvSpPr>
            <p:cNvPr id="191" name="Google Shape;191;p15"/>
            <p:cNvSpPr/>
            <p:nvPr/>
          </p:nvSpPr>
          <p:spPr>
            <a:xfrm>
              <a:off x="4269878" y="2621657"/>
              <a:ext cx="1546987" cy="1386525"/>
            </a:xfrm>
            <a:prstGeom prst="ellipse">
              <a:avLst/>
            </a:prstGeom>
            <a:solidFill>
              <a:srgbClr val="E36C09"/>
            </a:solidFill>
            <a:ln cap="rnd"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txBox="1"/>
            <p:nvPr/>
          </p:nvSpPr>
          <p:spPr>
            <a:xfrm>
              <a:off x="4496429" y="2824709"/>
              <a:ext cx="1093885" cy="980421"/>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1" lang="ru-RU" sz="1400">
                  <a:solidFill>
                    <a:schemeClr val="lt1"/>
                  </a:solidFill>
                  <a:latin typeface="Times New Roman"/>
                  <a:ea typeface="Times New Roman"/>
                  <a:cs typeface="Times New Roman"/>
                  <a:sym typeface="Times New Roman"/>
                </a:rPr>
                <a:t>2 дитини –батьки, яких беруть участь у військових діях </a:t>
              </a:r>
              <a:endParaRPr sz="1400">
                <a:solidFill>
                  <a:schemeClr val="lt1"/>
                </a:solidFill>
                <a:latin typeface="Calibri"/>
                <a:ea typeface="Calibri"/>
                <a:cs typeface="Calibri"/>
                <a:sym typeface="Calibri"/>
              </a:endParaRPr>
            </a:p>
          </p:txBody>
        </p:sp>
        <p:sp>
          <p:nvSpPr>
            <p:cNvPr id="193" name="Google Shape;193;p15"/>
            <p:cNvSpPr/>
            <p:nvPr/>
          </p:nvSpPr>
          <p:spPr>
            <a:xfrm rot="10374522">
              <a:off x="3859696" y="3258883"/>
              <a:ext cx="296518" cy="369689"/>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txBox="1"/>
            <p:nvPr/>
          </p:nvSpPr>
          <p:spPr>
            <a:xfrm rot="-425478">
              <a:off x="3948311" y="3327330"/>
              <a:ext cx="207563" cy="2218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500">
                <a:solidFill>
                  <a:schemeClr val="lt1"/>
                </a:solidFill>
                <a:latin typeface="Calibri"/>
                <a:ea typeface="Calibri"/>
                <a:cs typeface="Calibri"/>
                <a:sym typeface="Calibri"/>
              </a:endParaRPr>
            </a:p>
          </p:txBody>
        </p:sp>
        <p:sp>
          <p:nvSpPr>
            <p:cNvPr id="195" name="Google Shape;195;p15"/>
            <p:cNvSpPr/>
            <p:nvPr/>
          </p:nvSpPr>
          <p:spPr>
            <a:xfrm>
              <a:off x="2161696" y="2858224"/>
              <a:ext cx="1567470" cy="1435368"/>
            </a:xfrm>
            <a:prstGeom prst="ellipse">
              <a:avLst/>
            </a:prstGeom>
            <a:solidFill>
              <a:srgbClr val="5F497A"/>
            </a:solidFill>
            <a:ln cap="rnd"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txBox="1"/>
            <p:nvPr/>
          </p:nvSpPr>
          <p:spPr>
            <a:xfrm>
              <a:off x="2391247" y="3068429"/>
              <a:ext cx="1108368" cy="1014958"/>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1" lang="ru-RU" sz="1400">
                  <a:solidFill>
                    <a:schemeClr val="lt1"/>
                  </a:solidFill>
                  <a:latin typeface="Times New Roman"/>
                  <a:ea typeface="Times New Roman"/>
                  <a:cs typeface="Times New Roman"/>
                  <a:sym typeface="Times New Roman"/>
                </a:rPr>
                <a:t>3 дитини-інваліда</a:t>
              </a:r>
              <a:endParaRPr sz="1400">
                <a:solidFill>
                  <a:schemeClr val="lt1"/>
                </a:solidFill>
                <a:latin typeface="Calibri"/>
                <a:ea typeface="Calibri"/>
                <a:cs typeface="Calibri"/>
                <a:sym typeface="Calibri"/>
              </a:endParaRPr>
            </a:p>
          </p:txBody>
        </p:sp>
        <p:sp>
          <p:nvSpPr>
            <p:cNvPr id="197" name="Google Shape;197;p15"/>
            <p:cNvSpPr/>
            <p:nvPr/>
          </p:nvSpPr>
          <p:spPr>
            <a:xfrm rot="-10592421">
              <a:off x="1775324" y="3328624"/>
              <a:ext cx="274562" cy="369689"/>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txBox="1"/>
            <p:nvPr/>
          </p:nvSpPr>
          <p:spPr>
            <a:xfrm rot="207579">
              <a:off x="1857618" y="3405047"/>
              <a:ext cx="192193" cy="2218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500">
                <a:solidFill>
                  <a:schemeClr val="lt1"/>
                </a:solidFill>
                <a:latin typeface="Calibri"/>
                <a:ea typeface="Calibri"/>
                <a:cs typeface="Calibri"/>
                <a:sym typeface="Calibri"/>
              </a:endParaRPr>
            </a:p>
          </p:txBody>
        </p:sp>
        <p:sp>
          <p:nvSpPr>
            <p:cNvPr id="199" name="Google Shape;199;p15"/>
            <p:cNvSpPr/>
            <p:nvPr/>
          </p:nvSpPr>
          <p:spPr>
            <a:xfrm>
              <a:off x="104485" y="2770759"/>
              <a:ext cx="1543624" cy="1360116"/>
            </a:xfrm>
            <a:prstGeom prst="ellipse">
              <a:avLst/>
            </a:prstGeom>
            <a:solidFill>
              <a:srgbClr val="00B050"/>
            </a:solidFill>
            <a:ln cap="rnd"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txBox="1"/>
            <p:nvPr/>
          </p:nvSpPr>
          <p:spPr>
            <a:xfrm>
              <a:off x="330544" y="2969943"/>
              <a:ext cx="1091506" cy="961748"/>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1" lang="ru-RU" sz="1400">
                  <a:solidFill>
                    <a:schemeClr val="lt1"/>
                  </a:solidFill>
                  <a:latin typeface="Times New Roman"/>
                  <a:ea typeface="Times New Roman"/>
                  <a:cs typeface="Times New Roman"/>
                  <a:sym typeface="Times New Roman"/>
                </a:rPr>
                <a:t>8 дітей, батьки яких були учасниками АТО</a:t>
              </a:r>
              <a:endParaRPr sz="1400">
                <a:solidFill>
                  <a:schemeClr val="lt1"/>
                </a:solidFill>
                <a:latin typeface="Calibri"/>
                <a:ea typeface="Calibri"/>
                <a:cs typeface="Calibri"/>
                <a:sym typeface="Calibri"/>
              </a:endParaRPr>
            </a:p>
          </p:txBody>
        </p:sp>
        <p:sp>
          <p:nvSpPr>
            <p:cNvPr id="201" name="Google Shape;201;p15"/>
            <p:cNvSpPr/>
            <p:nvPr/>
          </p:nvSpPr>
          <p:spPr>
            <a:xfrm rot="-5506124">
              <a:off x="789195" y="2471697"/>
              <a:ext cx="125150" cy="369689"/>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txBox="1"/>
            <p:nvPr/>
          </p:nvSpPr>
          <p:spPr>
            <a:xfrm rot="5293876">
              <a:off x="808547" y="2564399"/>
              <a:ext cx="87605" cy="2218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500">
                <a:solidFill>
                  <a:schemeClr val="lt1"/>
                </a:solidFill>
                <a:latin typeface="Calibri"/>
                <a:ea typeface="Calibri"/>
                <a:cs typeface="Calibri"/>
                <a:sym typeface="Calibri"/>
              </a:endParaRPr>
            </a:p>
          </p:txBody>
        </p:sp>
        <p:sp>
          <p:nvSpPr>
            <p:cNvPr id="203" name="Google Shape;203;p15"/>
            <p:cNvSpPr/>
            <p:nvPr/>
          </p:nvSpPr>
          <p:spPr>
            <a:xfrm>
              <a:off x="101778" y="1172379"/>
              <a:ext cx="1450407" cy="1362898"/>
            </a:xfrm>
            <a:prstGeom prst="ellipse">
              <a:avLst/>
            </a:prstGeom>
            <a:solidFill>
              <a:srgbClr val="938953"/>
            </a:solidFill>
            <a:ln cap="rnd"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txBox="1"/>
            <p:nvPr/>
          </p:nvSpPr>
          <p:spPr>
            <a:xfrm>
              <a:off x="314185" y="1371971"/>
              <a:ext cx="1025593" cy="963714"/>
            </a:xfrm>
            <a:prstGeom prst="rect">
              <a:avLst/>
            </a:prstGeom>
            <a:noFill/>
            <a:ln>
              <a:noFill/>
            </a:ln>
          </p:spPr>
          <p:txBody>
            <a:bodyPr anchorCtr="0" anchor="ctr" bIns="73650" lIns="73650" spcFirstLastPara="1" rIns="73650" wrap="square" tIns="73650">
              <a:noAutofit/>
            </a:bodyPr>
            <a:lstStyle/>
            <a:p>
              <a:pPr indent="0" lvl="0" marL="0" marR="0" rtl="0" algn="ctr">
                <a:lnSpc>
                  <a:spcPct val="90000"/>
                </a:lnSpc>
                <a:spcBef>
                  <a:spcPts val="0"/>
                </a:spcBef>
                <a:spcAft>
                  <a:spcPts val="0"/>
                </a:spcAft>
                <a:buNone/>
              </a:pPr>
              <a:r>
                <a:t/>
              </a:r>
              <a:endParaRPr sz="5800">
                <a:solidFill>
                  <a:schemeClr val="lt1"/>
                </a:solidFill>
                <a:latin typeface="Calibri"/>
                <a:ea typeface="Calibri"/>
                <a:cs typeface="Calibri"/>
                <a:sym typeface="Calibri"/>
              </a:endParaRPr>
            </a:p>
          </p:txBody>
        </p:sp>
        <p:sp>
          <p:nvSpPr>
            <p:cNvPr id="205" name="Google Shape;205;p15"/>
            <p:cNvSpPr/>
            <p:nvPr/>
          </p:nvSpPr>
          <p:spPr>
            <a:xfrm rot="-984806">
              <a:off x="1671747" y="1360586"/>
              <a:ext cx="404354" cy="369689"/>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txBox="1"/>
            <p:nvPr/>
          </p:nvSpPr>
          <p:spPr>
            <a:xfrm rot="-984806">
              <a:off x="1674007" y="1450193"/>
              <a:ext cx="293447" cy="2218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500">
                <a:solidFill>
                  <a:schemeClr val="lt1"/>
                </a:solidFill>
                <a:latin typeface="Calibri"/>
                <a:ea typeface="Calibri"/>
                <a:cs typeface="Calibri"/>
                <a:sym typeface="Calibri"/>
              </a:endParaRPr>
            </a:p>
          </p:txBody>
        </p:sp>
      </p:grpSp>
      <p:sp>
        <p:nvSpPr>
          <p:cNvPr id="207" name="Google Shape;207;p15"/>
          <p:cNvSpPr txBox="1"/>
          <p:nvPr/>
        </p:nvSpPr>
        <p:spPr>
          <a:xfrm>
            <a:off x="2037045" y="2900408"/>
            <a:ext cx="1219200" cy="11772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050">
              <a:solidFill>
                <a:schemeClr val="lt1"/>
              </a:solidFill>
              <a:latin typeface="Times New Roman"/>
              <a:ea typeface="Times New Roman"/>
              <a:cs typeface="Times New Roman"/>
              <a:sym typeface="Times New Roman"/>
            </a:endParaRPr>
          </a:p>
          <a:p>
            <a:pPr indent="0" lvl="0" marL="0" marR="0" rtl="0" algn="ctr">
              <a:spcBef>
                <a:spcPts val="0"/>
              </a:spcBef>
              <a:spcAft>
                <a:spcPts val="0"/>
              </a:spcAft>
              <a:buNone/>
            </a:pPr>
            <a:r>
              <a:rPr b="1" lang="ru-RU" sz="1200">
                <a:solidFill>
                  <a:schemeClr val="lt1"/>
                </a:solidFill>
                <a:latin typeface="Times New Roman"/>
                <a:ea typeface="Times New Roman"/>
                <a:cs typeface="Times New Roman"/>
                <a:sym typeface="Times New Roman"/>
              </a:rPr>
              <a:t>21 дитина, які мають статус внутрішньо -переміщеної особи</a:t>
            </a:r>
            <a:endParaRPr sz="1200">
              <a:solidFill>
                <a:schemeClr val="lt1"/>
              </a:solidFill>
              <a:latin typeface="Times New Roman"/>
              <a:ea typeface="Times New Roman"/>
              <a:cs typeface="Times New Roman"/>
              <a:sym typeface="Times New Roman"/>
            </a:endParaRPr>
          </a:p>
        </p:txBody>
      </p:sp>
      <p:sp>
        <p:nvSpPr>
          <p:cNvPr id="208" name="Google Shape;208;p15"/>
          <p:cNvSpPr txBox="1"/>
          <p:nvPr/>
        </p:nvSpPr>
        <p:spPr>
          <a:xfrm>
            <a:off x="3314700" y="3200400"/>
            <a:ext cx="323850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i="1" sz="2400">
              <a:solidFill>
                <a:srgbClr val="C00000"/>
              </a:solidFill>
              <a:latin typeface="Times New Roman"/>
              <a:ea typeface="Times New Roman"/>
              <a:cs typeface="Times New Roman"/>
              <a:sym typeface="Times New Roman"/>
            </a:endParaRPr>
          </a:p>
          <a:p>
            <a:pPr indent="0" lvl="0" marL="0" marR="0" rtl="0" algn="ctr">
              <a:spcBef>
                <a:spcPts val="0"/>
              </a:spcBef>
              <a:spcAft>
                <a:spcPts val="0"/>
              </a:spcAft>
              <a:buNone/>
            </a:pPr>
            <a:r>
              <a:rPr b="1" i="1" lang="ru-RU" sz="2400">
                <a:solidFill>
                  <a:srgbClr val="C00000"/>
                </a:solidFill>
                <a:latin typeface="Times New Roman"/>
                <a:ea typeface="Times New Roman"/>
                <a:cs typeface="Times New Roman"/>
                <a:sym typeface="Times New Roman"/>
              </a:rPr>
              <a:t>62 дитини</a:t>
            </a:r>
            <a:endParaRPr/>
          </a:p>
          <a:p>
            <a:pPr indent="0" lvl="0" marL="0" marR="0" rtl="0" algn="ctr">
              <a:spcBef>
                <a:spcPts val="0"/>
              </a:spcBef>
              <a:spcAft>
                <a:spcPts val="0"/>
              </a:spcAft>
              <a:buNone/>
            </a:pPr>
            <a:r>
              <a:rPr b="1" i="1" lang="ru-RU" sz="2400">
                <a:solidFill>
                  <a:srgbClr val="C00000"/>
                </a:solidFill>
                <a:latin typeface="Times New Roman"/>
                <a:ea typeface="Times New Roman"/>
                <a:cs typeface="Times New Roman"/>
                <a:sym typeface="Times New Roman"/>
              </a:rPr>
              <a:t>пільгових категорій </a:t>
            </a:r>
            <a:endParaRPr/>
          </a:p>
          <a:p>
            <a:pPr indent="0" lvl="0" marL="0" marR="0" rtl="0" algn="ctr">
              <a:spcBef>
                <a:spcPts val="0"/>
              </a:spcBef>
              <a:spcAft>
                <a:spcPts val="0"/>
              </a:spcAft>
              <a:buNone/>
            </a:pPr>
            <a:r>
              <a:t/>
            </a:r>
            <a:endParaRPr b="1" i="1" sz="2400">
              <a:solidFill>
                <a:srgbClr val="C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400">
              <a:solidFill>
                <a:srgbClr val="C00000"/>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6"/>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214" name="Google Shape;21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endParaRPr/>
          </a:p>
        </p:txBody>
      </p:sp>
      <p:sp>
        <p:nvSpPr>
          <p:cNvPr id="215" name="Google Shape;215;p16"/>
          <p:cNvSpPr txBox="1"/>
          <p:nvPr>
            <p:ph idx="1" type="body"/>
          </p:nvPr>
        </p:nvSpPr>
        <p:spPr>
          <a:xfrm>
            <a:off x="914400" y="1219200"/>
            <a:ext cx="7772400" cy="510540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just">
              <a:lnSpc>
                <a:spcPct val="120000"/>
              </a:lnSpc>
              <a:spcBef>
                <a:spcPts val="0"/>
              </a:spcBef>
              <a:spcAft>
                <a:spcPts val="0"/>
              </a:spcAft>
              <a:buClr>
                <a:schemeClr val="dk1"/>
              </a:buClr>
              <a:buSzPct val="100000"/>
              <a:buNone/>
            </a:pPr>
            <a:r>
              <a:rPr lang="ru-RU" sz="6400">
                <a:latin typeface="Times New Roman"/>
                <a:ea typeface="Times New Roman"/>
                <a:cs typeface="Times New Roman"/>
                <a:sym typeface="Times New Roman"/>
              </a:rPr>
              <a:t>                                                                                                                                                                                          </a:t>
            </a:r>
            <a:endParaRPr/>
          </a:p>
          <a:p>
            <a:pPr indent="0" lvl="0" marL="0" rtl="0" algn="just">
              <a:lnSpc>
                <a:spcPct val="120000"/>
              </a:lnSpc>
              <a:spcBef>
                <a:spcPts val="0"/>
              </a:spcBef>
              <a:spcAft>
                <a:spcPts val="0"/>
              </a:spcAft>
              <a:buClr>
                <a:schemeClr val="dk1"/>
              </a:buClr>
              <a:buSzPct val="100000"/>
              <a:buNone/>
            </a:pPr>
            <a:r>
              <a:rPr lang="ru-RU" sz="6400">
                <a:latin typeface="Times New Roman"/>
                <a:ea typeface="Times New Roman"/>
                <a:cs typeface="Times New Roman"/>
                <a:sym typeface="Times New Roman"/>
              </a:rPr>
              <a:t>                                </a:t>
            </a:r>
            <a:br>
              <a:rPr lang="ru-RU" sz="6400">
                <a:latin typeface="Times New Roman"/>
                <a:ea typeface="Times New Roman"/>
                <a:cs typeface="Times New Roman"/>
                <a:sym typeface="Times New Roman"/>
              </a:rPr>
            </a:br>
            <a:r>
              <a:rPr lang="ru-RU" sz="6400">
                <a:latin typeface="Times New Roman"/>
                <a:ea typeface="Times New Roman"/>
                <a:cs typeface="Times New Roman"/>
                <a:sym typeface="Times New Roman"/>
              </a:rPr>
              <a:t>        Питання соціального захисту дітей знайшли своє відображення на виробничих нарадах, нарадах при директорові.  </a:t>
            </a:r>
            <a:endParaRPr/>
          </a:p>
          <a:p>
            <a:pPr indent="342900" lvl="0" marL="0" rtl="0" algn="l">
              <a:lnSpc>
                <a:spcPct val="120000"/>
              </a:lnSpc>
              <a:spcBef>
                <a:spcPts val="0"/>
              </a:spcBef>
              <a:spcAft>
                <a:spcPts val="0"/>
              </a:spcAft>
              <a:buClr>
                <a:schemeClr val="dk1"/>
              </a:buClr>
              <a:buSzPct val="100000"/>
              <a:buNone/>
            </a:pPr>
            <a:r>
              <a:rPr lang="ru-RU" sz="6400">
                <a:latin typeface="Times New Roman"/>
                <a:ea typeface="Times New Roman"/>
                <a:cs typeface="Times New Roman"/>
                <a:sym typeface="Times New Roman"/>
              </a:rPr>
              <a:t>В цьому навчальному році ЗДО працював з вимушеними переселенцями з тимчасово окупованих територій. </a:t>
            </a:r>
            <a:endParaRPr/>
          </a:p>
          <a:p>
            <a:pPr indent="342900" lvl="0" marL="0" rtl="0" algn="l">
              <a:lnSpc>
                <a:spcPct val="120000"/>
              </a:lnSpc>
              <a:spcBef>
                <a:spcPts val="0"/>
              </a:spcBef>
              <a:spcAft>
                <a:spcPts val="0"/>
              </a:spcAft>
              <a:buClr>
                <a:schemeClr val="dk1"/>
              </a:buClr>
              <a:buSzPct val="100000"/>
              <a:buNone/>
            </a:pPr>
            <a:r>
              <a:rPr lang="ru-RU" sz="6400">
                <a:latin typeface="Times New Roman"/>
                <a:ea typeface="Times New Roman"/>
                <a:cs typeface="Times New Roman"/>
                <a:sym typeface="Times New Roman"/>
              </a:rPr>
              <a:t>Хочу висловити величезну подяку всім працівникам закладу, батькам, волонтерам за небайдужість до ситуації, до людей, які опинилися у складних обставинах. Тільки взаємодопомога та підтримка допоможуть нам перемогти у цій війні.</a:t>
            </a:r>
            <a:endParaRPr/>
          </a:p>
          <a:p>
            <a:pPr indent="0" lvl="0" marL="0" rtl="0" algn="just">
              <a:lnSpc>
                <a:spcPct val="120000"/>
              </a:lnSpc>
              <a:spcBef>
                <a:spcPts val="0"/>
              </a:spcBef>
              <a:spcAft>
                <a:spcPts val="0"/>
              </a:spcAft>
              <a:buClr>
                <a:schemeClr val="dk1"/>
              </a:buClr>
              <a:buSzPct val="100000"/>
              <a:buNone/>
            </a:pPr>
            <a:r>
              <a:t/>
            </a:r>
            <a:endParaRPr sz="6400">
              <a:latin typeface="Times New Roman"/>
              <a:ea typeface="Times New Roman"/>
              <a:cs typeface="Times New Roman"/>
              <a:sym typeface="Times New Roman"/>
            </a:endParaRPr>
          </a:p>
          <a:p>
            <a:pPr indent="-276860" lvl="0" marL="342900" rtl="0" algn="l">
              <a:spcBef>
                <a:spcPts val="208"/>
              </a:spcBef>
              <a:spcAft>
                <a:spcPts val="0"/>
              </a:spcAft>
              <a:buClr>
                <a:schemeClr val="dk1"/>
              </a:buClr>
              <a:buSzPct val="100000"/>
              <a:buNone/>
            </a:pPr>
            <a:r>
              <a:t/>
            </a:r>
            <a:endParaRPr/>
          </a:p>
        </p:txBody>
      </p:sp>
      <p:pic>
        <p:nvPicPr>
          <p:cNvPr id="216" name="Google Shape;216;p16"/>
          <p:cNvPicPr preferRelativeResize="0"/>
          <p:nvPr/>
        </p:nvPicPr>
        <p:blipFill rotWithShape="1">
          <a:blip r:embed="rId4">
            <a:alphaModFix/>
          </a:blip>
          <a:srcRect b="0" l="0" r="0" t="0"/>
          <a:stretch/>
        </p:blipFill>
        <p:spPr>
          <a:xfrm>
            <a:off x="12510" y="6350"/>
            <a:ext cx="2038350" cy="17287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1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22" name="Google Shape;222;p17"/>
          <p:cNvSpPr txBox="1"/>
          <p:nvPr>
            <p:ph type="title"/>
          </p:nvPr>
        </p:nvSpPr>
        <p:spPr>
          <a:xfrm>
            <a:off x="1600200" y="464544"/>
            <a:ext cx="7086600" cy="1364255"/>
          </a:xfrm>
          <a:prstGeom prst="rect">
            <a:avLst/>
          </a:prstGeom>
          <a:noFill/>
          <a:ln>
            <a:noFill/>
          </a:ln>
        </p:spPr>
        <p:txBody>
          <a:bodyPr anchorCtr="0" anchor="ctr" bIns="45700" lIns="91425" spcFirstLastPara="1" rIns="91425" wrap="square" tIns="45700">
            <a:normAutofit fontScale="90000"/>
          </a:bodyPr>
          <a:lstStyle/>
          <a:p>
            <a:pPr indent="3429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lang="ru-RU" sz="2000">
                <a:latin typeface="Times New Roman"/>
                <a:ea typeface="Times New Roman"/>
                <a:cs typeface="Times New Roman"/>
                <a:sym typeface="Times New Roman"/>
              </a:rPr>
              <a:t> </a:t>
            </a:r>
            <a:r>
              <a:rPr b="1" lang="ru-RU" sz="3100">
                <a:latin typeface="Times New Roman"/>
                <a:ea typeface="Times New Roman"/>
                <a:cs typeface="Times New Roman"/>
                <a:sym typeface="Times New Roman"/>
              </a:rPr>
              <a:t>                   </a:t>
            </a:r>
            <a:r>
              <a:rPr lang="ru-RU"/>
              <a:t> </a:t>
            </a:r>
            <a:br>
              <a:rPr lang="ru-RU"/>
            </a:br>
            <a:endParaRPr/>
          </a:p>
        </p:txBody>
      </p:sp>
      <p:sp>
        <p:nvSpPr>
          <p:cNvPr id="223" name="Google Shape;223;p17"/>
          <p:cNvSpPr txBox="1"/>
          <p:nvPr>
            <p:ph idx="1" type="body"/>
          </p:nvPr>
        </p:nvSpPr>
        <p:spPr>
          <a:xfrm>
            <a:off x="533400" y="1082693"/>
            <a:ext cx="8610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5600"/>
              <a:buNone/>
            </a:pPr>
            <a:r>
              <a:rPr b="1" i="1" lang="ru-RU" sz="5600">
                <a:latin typeface="Times New Roman"/>
                <a:ea typeface="Times New Roman"/>
                <a:cs typeface="Times New Roman"/>
                <a:sym typeface="Times New Roman"/>
              </a:rPr>
              <a:t>                                      </a:t>
            </a:r>
            <a:endParaRPr/>
          </a:p>
          <a:p>
            <a:pPr indent="342900" lvl="0" marL="342900" rtl="0" algn="ctr">
              <a:spcBef>
                <a:spcPts val="0"/>
              </a:spcBef>
              <a:spcAft>
                <a:spcPts val="0"/>
              </a:spcAft>
              <a:buClr>
                <a:schemeClr val="dk1"/>
              </a:buClr>
              <a:buSzPts val="5600"/>
              <a:buNone/>
            </a:pPr>
            <a:r>
              <a:rPr b="1" i="1" lang="ru-RU" sz="5600">
                <a:latin typeface="Times New Roman"/>
                <a:ea typeface="Times New Roman"/>
                <a:cs typeface="Times New Roman"/>
                <a:sym typeface="Times New Roman"/>
              </a:rPr>
              <a:t>              </a:t>
            </a:r>
            <a:endParaRPr/>
          </a:p>
          <a:p>
            <a:pPr indent="0" lvl="0" marL="342900" rtl="0" algn="l">
              <a:spcBef>
                <a:spcPts val="0"/>
              </a:spcBef>
              <a:spcAft>
                <a:spcPts val="0"/>
              </a:spcAft>
              <a:buClr>
                <a:schemeClr val="dk1"/>
              </a:buClr>
              <a:buSzPts val="2200"/>
              <a:buNone/>
            </a:pPr>
            <a:r>
              <a:rPr lang="ru-RU" sz="2200">
                <a:latin typeface="Times New Roman"/>
                <a:ea typeface="Times New Roman"/>
                <a:cs typeface="Times New Roman"/>
                <a:sym typeface="Times New Roman"/>
              </a:rPr>
              <a:t>                               </a:t>
            </a:r>
            <a:endParaRPr sz="2200"/>
          </a:p>
        </p:txBody>
      </p:sp>
      <p:sp>
        <p:nvSpPr>
          <p:cNvPr id="224" name="Google Shape;224;p17"/>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225" name="Google Shape;225;p17"/>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226" name="Google Shape;226;p17"/>
          <p:cNvPicPr preferRelativeResize="0"/>
          <p:nvPr/>
        </p:nvPicPr>
        <p:blipFill rotWithShape="1">
          <a:blip r:embed="rId4">
            <a:alphaModFix/>
          </a:blip>
          <a:srcRect b="0" l="0" r="0" t="0"/>
          <a:stretch/>
        </p:blipFill>
        <p:spPr>
          <a:xfrm>
            <a:off x="0" y="-1825"/>
            <a:ext cx="2038350" cy="1881188"/>
          </a:xfrm>
          <a:prstGeom prst="rect">
            <a:avLst/>
          </a:prstGeom>
          <a:noFill/>
          <a:ln>
            <a:noFill/>
          </a:ln>
        </p:spPr>
      </p:pic>
      <p:sp>
        <p:nvSpPr>
          <p:cNvPr id="227" name="Google Shape;227;p17"/>
          <p:cNvSpPr/>
          <p:nvPr/>
        </p:nvSpPr>
        <p:spPr>
          <a:xfrm>
            <a:off x="457200" y="293708"/>
            <a:ext cx="8458200" cy="7109639"/>
          </a:xfrm>
          <a:prstGeom prst="rect">
            <a:avLst/>
          </a:prstGeom>
          <a:noFill/>
          <a:ln>
            <a:noFill/>
          </a:ln>
        </p:spPr>
        <p:txBody>
          <a:bodyPr anchorCtr="0" anchor="t" bIns="45700" lIns="91425" spcFirstLastPara="1" rIns="91425" wrap="square" tIns="45700">
            <a:spAutoFit/>
          </a:bodyPr>
          <a:lstStyle/>
          <a:p>
            <a:pPr indent="449580" lvl="0" marL="0" marR="0" rtl="0" algn="ctr">
              <a:spcBef>
                <a:spcPts val="0"/>
              </a:spcBef>
              <a:spcAft>
                <a:spcPts val="0"/>
              </a:spcAft>
              <a:buNone/>
            </a:pPr>
            <a:r>
              <a:rPr b="1" i="1" lang="ru-RU" sz="2000">
                <a:solidFill>
                  <a:srgbClr val="000000"/>
                </a:solidFill>
                <a:latin typeface="Times New Roman"/>
                <a:ea typeface="Times New Roman"/>
                <a:cs typeface="Times New Roman"/>
                <a:sym typeface="Times New Roman"/>
              </a:rPr>
              <a:t>Графік роботи груп ЗДО</a:t>
            </a:r>
            <a:endParaRPr/>
          </a:p>
          <a:p>
            <a:pPr indent="449580" lvl="0" marL="0" marR="0" rtl="0" algn="just">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449580" lvl="0" marL="0" marR="0" rtl="0" algn="just">
              <a:spcBef>
                <a:spcPts val="0"/>
              </a:spcBef>
              <a:spcAft>
                <a:spcPts val="0"/>
              </a:spcAft>
              <a:buNone/>
            </a:pPr>
            <a:r>
              <a:rPr lang="ru-RU" sz="1600">
                <a:solidFill>
                  <a:srgbClr val="000000"/>
                </a:solidFill>
                <a:latin typeface="Times New Roman"/>
                <a:ea typeface="Times New Roman"/>
                <a:cs typeface="Times New Roman"/>
                <a:sym typeface="Times New Roman"/>
              </a:rPr>
              <a:t>                        з 10,5-ти годинним перебуванням (чергова група) – </a:t>
            </a:r>
            <a:r>
              <a:rPr b="1" lang="ru-RU" sz="1600">
                <a:solidFill>
                  <a:srgbClr val="000000"/>
                </a:solidFill>
                <a:latin typeface="Times New Roman"/>
                <a:ea typeface="Times New Roman"/>
                <a:cs typeface="Times New Roman"/>
                <a:sym typeface="Times New Roman"/>
              </a:rPr>
              <a:t>з 7.30 до 18.00 год</a:t>
            </a:r>
            <a:r>
              <a:rPr lang="ru-RU" sz="1600">
                <a:solidFill>
                  <a:srgbClr val="000000"/>
                </a:solidFill>
                <a:latin typeface="Times New Roman"/>
                <a:ea typeface="Times New Roman"/>
                <a:cs typeface="Times New Roman"/>
                <a:sym typeface="Times New Roman"/>
              </a:rPr>
              <a:t>.,                                          </a:t>
            </a:r>
            <a:endParaRPr/>
          </a:p>
          <a:p>
            <a:pPr indent="449580" lvl="0" marL="0" marR="0" rtl="0" algn="just">
              <a:spcBef>
                <a:spcPts val="0"/>
              </a:spcBef>
              <a:spcAft>
                <a:spcPts val="0"/>
              </a:spcAft>
              <a:buNone/>
            </a:pPr>
            <a:r>
              <a:rPr lang="ru-RU" sz="1600">
                <a:solidFill>
                  <a:srgbClr val="000000"/>
                </a:solidFill>
                <a:latin typeface="Times New Roman"/>
                <a:ea typeface="Times New Roman"/>
                <a:cs typeface="Times New Roman"/>
                <a:sym typeface="Times New Roman"/>
              </a:rPr>
              <a:t>                        з 9 годинним перебуванням – </a:t>
            </a:r>
            <a:r>
              <a:rPr b="1" lang="ru-RU" sz="1600">
                <a:solidFill>
                  <a:srgbClr val="000000"/>
                </a:solidFill>
                <a:latin typeface="Times New Roman"/>
                <a:ea typeface="Times New Roman"/>
                <a:cs typeface="Times New Roman"/>
                <a:sym typeface="Times New Roman"/>
              </a:rPr>
              <a:t>з 8.00 до 17.00 та з 8.30 до 17.30 год</a:t>
            </a:r>
            <a:r>
              <a:rPr lang="ru-RU" sz="1600">
                <a:solidFill>
                  <a:srgbClr val="000000"/>
                </a:solidFill>
                <a:latin typeface="Times New Roman"/>
                <a:ea typeface="Times New Roman"/>
                <a:cs typeface="Times New Roman"/>
                <a:sym typeface="Times New Roman"/>
              </a:rPr>
              <a:t>. </a:t>
            </a:r>
            <a:endParaRPr/>
          </a:p>
          <a:p>
            <a:pPr indent="449580" lvl="0" marL="0" marR="0" rtl="0" algn="just">
              <a:spcBef>
                <a:spcPts val="0"/>
              </a:spcBef>
              <a:spcAft>
                <a:spcPts val="0"/>
              </a:spcAft>
              <a:buNone/>
            </a:pPr>
            <a:r>
              <a:rPr lang="ru-RU" sz="1600">
                <a:solidFill>
                  <a:schemeClr val="dk1"/>
                </a:solidFill>
                <a:latin typeface="Times New Roman"/>
                <a:ea typeface="Times New Roman"/>
                <a:cs typeface="Times New Roman"/>
                <a:sym typeface="Times New Roman"/>
              </a:rPr>
              <a:t>                         Навчальний рік у закладі дошкільної освіти №1 розпочинається </a:t>
            </a:r>
            <a:endParaRPr/>
          </a:p>
          <a:p>
            <a:pPr indent="449580" lvl="0" marL="0" marR="0" rtl="0" algn="just">
              <a:spcBef>
                <a:spcPts val="0"/>
              </a:spcBef>
              <a:spcAft>
                <a:spcPts val="0"/>
              </a:spcAft>
              <a:buNone/>
            </a:pPr>
            <a:r>
              <a:rPr b="1" i="1" lang="ru-RU" sz="1600">
                <a:solidFill>
                  <a:schemeClr val="dk1"/>
                </a:solidFill>
                <a:latin typeface="Times New Roman"/>
                <a:ea typeface="Times New Roman"/>
                <a:cs typeface="Times New Roman"/>
                <a:sym typeface="Times New Roman"/>
              </a:rPr>
              <a:t>                        </a:t>
            </a:r>
            <a:r>
              <a:rPr lang="ru-RU" sz="1600">
                <a:solidFill>
                  <a:schemeClr val="dk1"/>
                </a:solidFill>
                <a:latin typeface="Times New Roman"/>
                <a:ea typeface="Times New Roman"/>
                <a:cs typeface="Times New Roman"/>
                <a:sym typeface="Times New Roman"/>
              </a:rPr>
              <a:t>з 01 вересня і закінчується 31 травня наступного року</a:t>
            </a:r>
            <a:endParaRPr/>
          </a:p>
          <a:p>
            <a:pPr indent="449580" lvl="0" marL="0" marR="0" rtl="0" algn="just">
              <a:spcBef>
                <a:spcPts val="0"/>
              </a:spcBef>
              <a:spcAft>
                <a:spcPts val="0"/>
              </a:spcAft>
              <a:buNone/>
            </a:pPr>
            <a:r>
              <a:rPr lang="ru-RU" sz="1600">
                <a:solidFill>
                  <a:schemeClr val="dk1"/>
                </a:solidFill>
                <a:latin typeface="Times New Roman"/>
                <a:ea typeface="Times New Roman"/>
                <a:cs typeface="Times New Roman"/>
                <a:sym typeface="Times New Roman"/>
              </a:rPr>
              <a:t>                        з 01 червня по 31 серпня триває оздоровчий період     </a:t>
            </a:r>
            <a:endParaRPr/>
          </a:p>
          <a:p>
            <a:pPr indent="449580" lvl="0" marL="0" marR="0" rtl="0" algn="ctr">
              <a:spcBef>
                <a:spcPts val="0"/>
              </a:spcBef>
              <a:spcAft>
                <a:spcPts val="0"/>
              </a:spcAft>
              <a:buNone/>
            </a:pPr>
            <a:r>
              <a:rPr b="1" i="1" lang="ru-RU" sz="2000">
                <a:solidFill>
                  <a:schemeClr val="dk1"/>
                </a:solidFill>
                <a:latin typeface="Times New Roman"/>
                <a:ea typeface="Times New Roman"/>
                <a:cs typeface="Times New Roman"/>
                <a:sym typeface="Times New Roman"/>
              </a:rPr>
              <a:t>У </a:t>
            </a:r>
            <a:r>
              <a:rPr b="1" i="1" lang="ru-RU" sz="2000">
                <a:solidFill>
                  <a:srgbClr val="000000"/>
                </a:solidFill>
                <a:latin typeface="Times New Roman"/>
                <a:ea typeface="Times New Roman"/>
                <a:cs typeface="Times New Roman"/>
                <a:sym typeface="Times New Roman"/>
              </a:rPr>
              <a:t>ЗДО прийнято такі форми управління:</a:t>
            </a:r>
            <a:endParaRPr sz="2000">
              <a:solidFill>
                <a:srgbClr val="000000"/>
              </a:solidFill>
              <a:latin typeface="Times New Roman"/>
              <a:ea typeface="Times New Roman"/>
              <a:cs typeface="Times New Roman"/>
              <a:sym typeface="Times New Roman"/>
            </a:endParaRPr>
          </a:p>
          <a:p>
            <a:pPr indent="449580" lvl="0" marL="0" marR="0" rtl="0" algn="just">
              <a:spcBef>
                <a:spcPts val="0"/>
              </a:spcBef>
              <a:spcAft>
                <a:spcPts val="0"/>
              </a:spcAft>
              <a:buNone/>
            </a:pPr>
            <a:r>
              <a:t/>
            </a:r>
            <a:endParaRPr sz="1600">
              <a:solidFill>
                <a:srgbClr val="000000"/>
              </a:solidFill>
              <a:latin typeface="Times New Roman"/>
              <a:ea typeface="Times New Roman"/>
              <a:cs typeface="Times New Roman"/>
              <a:sym typeface="Times New Roman"/>
            </a:endParaRPr>
          </a:p>
          <a:p>
            <a:pPr indent="342900" lvl="0" marL="0" marR="0" rtl="0" algn="l">
              <a:spcBef>
                <a:spcPts val="0"/>
              </a:spcBef>
              <a:spcAft>
                <a:spcPts val="0"/>
              </a:spcAft>
              <a:buClr>
                <a:schemeClr val="dk1"/>
              </a:buClr>
              <a:buSzPts val="1600"/>
              <a:buFont typeface="Times New Roman"/>
              <a:buNone/>
            </a:pPr>
            <a:r>
              <a:rPr lang="ru-RU" sz="1600">
                <a:solidFill>
                  <a:schemeClr val="dk1"/>
                </a:solidFill>
                <a:latin typeface="Times New Roman"/>
                <a:ea typeface="Times New Roman"/>
                <a:cs typeface="Times New Roman"/>
                <a:sym typeface="Times New Roman"/>
              </a:rPr>
              <a:t>-  батьківська рада фонду розвитку закладу та батьківські комітети груп; </a:t>
            </a:r>
            <a:endParaRPr/>
          </a:p>
          <a:p>
            <a:pPr indent="0" lvl="0" marL="0" marR="0" rtl="0" algn="l">
              <a:spcBef>
                <a:spcPts val="0"/>
              </a:spcBef>
              <a:spcAft>
                <a:spcPts val="0"/>
              </a:spcAft>
              <a:buClr>
                <a:schemeClr val="dk1"/>
              </a:buClr>
              <a:buSzPts val="1600"/>
              <a:buFont typeface="Times New Roman"/>
              <a:buNone/>
            </a:pPr>
            <a:r>
              <a:rPr lang="ru-RU" sz="1600">
                <a:solidFill>
                  <a:schemeClr val="dk1"/>
                </a:solidFill>
                <a:latin typeface="Times New Roman"/>
                <a:ea typeface="Times New Roman"/>
                <a:cs typeface="Times New Roman"/>
                <a:sym typeface="Times New Roman"/>
              </a:rPr>
              <a:t>       -  профспілковий комітет;</a:t>
            </a:r>
            <a:endParaRPr/>
          </a:p>
          <a:p>
            <a:pPr indent="0" lvl="0" marL="0" marR="0" rtl="0" algn="l">
              <a:spcBef>
                <a:spcPts val="0"/>
              </a:spcBef>
              <a:spcAft>
                <a:spcPts val="0"/>
              </a:spcAft>
              <a:buClr>
                <a:schemeClr val="dk1"/>
              </a:buClr>
              <a:buSzPts val="1600"/>
              <a:buFont typeface="Times New Roman"/>
              <a:buNone/>
            </a:pPr>
            <a:r>
              <a:rPr lang="ru-RU" sz="1600">
                <a:solidFill>
                  <a:schemeClr val="dk1"/>
                </a:solidFill>
                <a:latin typeface="Times New Roman"/>
                <a:ea typeface="Times New Roman"/>
                <a:cs typeface="Times New Roman"/>
                <a:sym typeface="Times New Roman"/>
              </a:rPr>
              <a:t>       -  педагогічна рада;</a:t>
            </a:r>
            <a:endParaRPr/>
          </a:p>
          <a:p>
            <a:pPr indent="0" lvl="0" marL="0" marR="0" rtl="0" algn="l">
              <a:spcBef>
                <a:spcPts val="0"/>
              </a:spcBef>
              <a:spcAft>
                <a:spcPts val="0"/>
              </a:spcAft>
              <a:buClr>
                <a:schemeClr val="dk1"/>
              </a:buClr>
              <a:buSzPts val="1600"/>
              <a:buFont typeface="Times New Roman"/>
              <a:buNone/>
            </a:pPr>
            <a:r>
              <a:rPr lang="ru-RU" sz="1600">
                <a:solidFill>
                  <a:schemeClr val="dk1"/>
                </a:solidFill>
                <a:latin typeface="Times New Roman"/>
                <a:ea typeface="Times New Roman"/>
                <a:cs typeface="Times New Roman"/>
                <a:sym typeface="Times New Roman"/>
              </a:rPr>
              <a:t>       -  загальні збори батьків та членів трудового колективу; </a:t>
            </a:r>
            <a:endParaRPr/>
          </a:p>
          <a:p>
            <a:pPr indent="0" lvl="0" marL="0" marR="0" rtl="0" algn="l">
              <a:spcBef>
                <a:spcPts val="0"/>
              </a:spcBef>
              <a:spcAft>
                <a:spcPts val="0"/>
              </a:spcAft>
              <a:buClr>
                <a:schemeClr val="dk1"/>
              </a:buClr>
              <a:buSzPts val="1600"/>
              <a:buFont typeface="Times New Roman"/>
              <a:buNone/>
            </a:pPr>
            <a:r>
              <a:rPr lang="ru-RU" sz="1600">
                <a:solidFill>
                  <a:schemeClr val="dk1"/>
                </a:solidFill>
                <a:latin typeface="Times New Roman"/>
                <a:ea typeface="Times New Roman"/>
                <a:cs typeface="Times New Roman"/>
                <a:sym typeface="Times New Roman"/>
              </a:rPr>
              <a:t>       -  комісія з охорони праці.</a:t>
            </a:r>
            <a:endParaRPr/>
          </a:p>
          <a:p>
            <a:pPr indent="0" lvl="0" marL="0" marR="0" rtl="0" algn="l">
              <a:spcBef>
                <a:spcPts val="0"/>
              </a:spcBef>
              <a:spcAft>
                <a:spcPts val="0"/>
              </a:spcAft>
              <a:buClr>
                <a:schemeClr val="dk1"/>
              </a:buClr>
              <a:buSzPts val="1600"/>
              <a:buFont typeface="Times New Roman"/>
              <a:buNone/>
            </a:pPr>
            <a:r>
              <a:rPr lang="ru-RU" sz="1600">
                <a:solidFill>
                  <a:schemeClr val="dk1"/>
                </a:solidFill>
                <a:latin typeface="Times New Roman"/>
                <a:ea typeface="Times New Roman"/>
                <a:cs typeface="Times New Roman"/>
                <a:sym typeface="Times New Roman"/>
              </a:rPr>
              <a:t>                     </a:t>
            </a:r>
            <a:r>
              <a:rPr b="1" i="1" lang="ru-RU" sz="2000">
                <a:solidFill>
                  <a:srgbClr val="000000"/>
                </a:solidFill>
                <a:latin typeface="Times New Roman"/>
                <a:ea typeface="Times New Roman"/>
                <a:cs typeface="Times New Roman"/>
                <a:sym typeface="Times New Roman"/>
              </a:rPr>
              <a:t>Гранично допустиме навантаження на дітей</a:t>
            </a:r>
            <a:endParaRPr/>
          </a:p>
          <a:p>
            <a:pPr indent="0" lvl="0" marL="0" marR="0" rtl="0" algn="l">
              <a:spcBef>
                <a:spcPts val="0"/>
              </a:spcBef>
              <a:spcAft>
                <a:spcPts val="0"/>
              </a:spcAft>
              <a:buClr>
                <a:schemeClr val="dk1"/>
              </a:buClr>
              <a:buSzPts val="1200"/>
              <a:buFont typeface="Calibri"/>
              <a:buNone/>
            </a:pPr>
            <a:r>
              <a:t/>
            </a:r>
            <a:endParaRPr i="1" sz="12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Для дітей віком від 1 до 3 років проводяться заняття тривалістю до </a:t>
            </a:r>
            <a:r>
              <a:rPr b="1" lang="ru-RU" sz="1600">
                <a:solidFill>
                  <a:schemeClr val="dk1"/>
                </a:solidFill>
                <a:latin typeface="Times New Roman"/>
                <a:ea typeface="Times New Roman"/>
                <a:cs typeface="Times New Roman"/>
                <a:sym typeface="Times New Roman"/>
              </a:rPr>
              <a:t>10 хвилин.</a:t>
            </a:r>
            <a:endParaRPr/>
          </a:p>
          <a:p>
            <a:pPr indent="0" lvl="0" marL="0" marR="0" rtl="0" algn="l">
              <a:spcBef>
                <a:spcPts val="0"/>
              </a:spcBef>
              <a:spcAft>
                <a:spcPts val="0"/>
              </a:spcAft>
              <a:buNone/>
            </a:pPr>
            <a:r>
              <a:t/>
            </a:r>
            <a:endParaRPr b="1" i="1"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1600">
                <a:solidFill>
                  <a:schemeClr val="dk1"/>
                </a:solidFill>
                <a:latin typeface="Times New Roman"/>
                <a:ea typeface="Times New Roman"/>
                <a:cs typeface="Times New Roman"/>
                <a:sym typeface="Times New Roman"/>
              </a:rPr>
              <a:t>Тривалість одного заняття:</a:t>
            </a:r>
            <a:endParaRPr/>
          </a:p>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у молодшій групі — не більше </a:t>
            </a:r>
            <a:r>
              <a:rPr b="1" lang="ru-RU" sz="1600">
                <a:solidFill>
                  <a:schemeClr val="dk1"/>
                </a:solidFill>
                <a:latin typeface="Times New Roman"/>
                <a:ea typeface="Times New Roman"/>
                <a:cs typeface="Times New Roman"/>
                <a:sym typeface="Times New Roman"/>
              </a:rPr>
              <a:t>15 хвилин</a:t>
            </a:r>
            <a:r>
              <a:rPr lang="ru-RU" sz="1600">
                <a:solidFill>
                  <a:schemeClr val="dk1"/>
                </a:solidFill>
                <a:latin typeface="Times New Roman"/>
                <a:ea typeface="Times New Roman"/>
                <a:cs typeface="Times New Roman"/>
                <a:sym typeface="Times New Roman"/>
              </a:rPr>
              <a:t>;</a:t>
            </a:r>
            <a:endParaRPr/>
          </a:p>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у середній — </a:t>
            </a:r>
            <a:r>
              <a:rPr b="1" lang="ru-RU" sz="1600">
                <a:solidFill>
                  <a:schemeClr val="dk1"/>
                </a:solidFill>
                <a:latin typeface="Times New Roman"/>
                <a:ea typeface="Times New Roman"/>
                <a:cs typeface="Times New Roman"/>
                <a:sym typeface="Times New Roman"/>
              </a:rPr>
              <a:t>20 хвилин</a:t>
            </a:r>
            <a:r>
              <a:rPr lang="ru-RU" sz="1600">
                <a:solidFill>
                  <a:schemeClr val="dk1"/>
                </a:solidFill>
                <a:latin typeface="Times New Roman"/>
                <a:ea typeface="Times New Roman"/>
                <a:cs typeface="Times New Roman"/>
                <a:sym typeface="Times New Roman"/>
              </a:rPr>
              <a:t>;</a:t>
            </a:r>
            <a:endParaRPr/>
          </a:p>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у старшій — </a:t>
            </a:r>
            <a:r>
              <a:rPr b="1" lang="ru-RU" sz="1600">
                <a:solidFill>
                  <a:schemeClr val="dk1"/>
                </a:solidFill>
                <a:latin typeface="Times New Roman"/>
                <a:ea typeface="Times New Roman"/>
                <a:cs typeface="Times New Roman"/>
                <a:sym typeface="Times New Roman"/>
              </a:rPr>
              <a:t>25 хвилин</a:t>
            </a:r>
            <a:r>
              <a:rPr lang="ru-RU" sz="1600">
                <a:solidFill>
                  <a:schemeClr val="dk1"/>
                </a:solidFill>
                <a:latin typeface="Times New Roman"/>
                <a:ea typeface="Times New Roman"/>
                <a:cs typeface="Times New Roman"/>
                <a:sym typeface="Times New Roman"/>
              </a:rPr>
              <a:t>.</a:t>
            </a:r>
            <a:endParaRPr/>
          </a:p>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Максимально допустима кількість занять у першій половині дня в молодшій групі не перевищує двох</a:t>
            </a:r>
            <a:endParaRPr sz="16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середній та старшій групах не перевищує— трьох організованих навчальних занять. </a:t>
            </a:r>
            <a:endParaRPr/>
          </a:p>
          <a:p>
            <a:pPr indent="0" lvl="0" marL="0" marR="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449580" lvl="0" marL="0" marR="0" rtl="0" algn="just">
              <a:spcBef>
                <a:spcPts val="0"/>
              </a:spcBef>
              <a:spcAft>
                <a:spcPts val="0"/>
              </a:spcAft>
              <a:buNone/>
            </a:pPr>
            <a:r>
              <a:t/>
            </a:r>
            <a:endParaRPr sz="1600">
              <a:solidFill>
                <a:srgbClr val="00000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33" name="Google Shape;233;p18"/>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234" name="Google Shape;234;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235" name="Google Shape;235;p18"/>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236" name="Google Shape;236;p18"/>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237" name="Google Shape;237;p18"/>
          <p:cNvPicPr preferRelativeResize="0"/>
          <p:nvPr/>
        </p:nvPicPr>
        <p:blipFill rotWithShape="1">
          <a:blip r:embed="rId4">
            <a:alphaModFix/>
          </a:blip>
          <a:srcRect b="0" l="0" r="0" t="0"/>
          <a:stretch/>
        </p:blipFill>
        <p:spPr>
          <a:xfrm>
            <a:off x="0" y="152400"/>
            <a:ext cx="2106304" cy="1524000"/>
          </a:xfrm>
          <a:prstGeom prst="rect">
            <a:avLst/>
          </a:prstGeom>
          <a:noFill/>
          <a:ln>
            <a:noFill/>
          </a:ln>
        </p:spPr>
      </p:pic>
      <p:sp>
        <p:nvSpPr>
          <p:cNvPr id="238" name="Google Shape;238;p18"/>
          <p:cNvSpPr/>
          <p:nvPr/>
        </p:nvSpPr>
        <p:spPr>
          <a:xfrm>
            <a:off x="643812" y="335845"/>
            <a:ext cx="8153400" cy="696190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1" lang="ru-RU" sz="2400">
                <a:solidFill>
                  <a:schemeClr val="dk1"/>
                </a:solidFill>
                <a:latin typeface="Times New Roman"/>
                <a:ea typeface="Times New Roman"/>
                <a:cs typeface="Times New Roman"/>
                <a:sym typeface="Times New Roman"/>
              </a:rPr>
              <a:t>                     Нормативно–правове  забезпечення  діяльності ЗДО</a:t>
            </a:r>
            <a:endParaRPr/>
          </a:p>
          <a:p>
            <a:pPr indent="0" lvl="0" marL="0" marR="0" rtl="0" algn="l">
              <a:lnSpc>
                <a:spcPct val="120000"/>
              </a:lnSpc>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Заклад дошкільної освіти здійснює діяльність відповідно до нормативних документів та законодавчих актів України це:</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Конституція України,</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Закон України «Про освіту», </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Закон України «Про дошкільну освіту», </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Закон України «Про охорону праці» </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Закон України «Про організацію трудових відносин в умовах воєнного стану» від 15.03.2022 № 2136-ІХ. </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Закон України «Про охорону дитинства» (Зі змінами. Редакція від 08.06.2022)</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Базовий компонент дошкільної освіти,</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Статут закладу дошкільної освіти</a:t>
            </a:r>
            <a:endParaRPr sz="1800">
              <a:solidFill>
                <a:schemeClr val="dk1"/>
              </a:solidFill>
              <a:latin typeface="Times New Roman"/>
              <a:ea typeface="Times New Roman"/>
              <a:cs typeface="Times New Roman"/>
              <a:sym typeface="Times New Roman"/>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Колективний договір на 2021-2025 роки.</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Формування  дитячого  контингенту  закладу  здійснюється  згідно законодавства,  в тому  числі: </a:t>
            </a:r>
            <a:endParaRPr/>
          </a:p>
          <a:p>
            <a:pPr indent="0" lvl="0" marL="0" marR="0" rtl="0" algn="l">
              <a:lnSpc>
                <a:spcPct val="120000"/>
              </a:lnSpc>
              <a:spcBef>
                <a:spcPts val="0"/>
              </a:spcBef>
              <a:spcAft>
                <a:spcPts val="0"/>
              </a:spcAft>
              <a:buNone/>
            </a:pPr>
            <a:r>
              <a:rPr lang="ru-RU" sz="1800">
                <a:solidFill>
                  <a:schemeClr val="dk1"/>
                </a:solidFill>
                <a:latin typeface="Times New Roman"/>
                <a:ea typeface="Times New Roman"/>
                <a:cs typeface="Times New Roman"/>
                <a:sym typeface="Times New Roman"/>
              </a:rPr>
              <a:t>-ст. 14  Закону  України  «Про  дошкільну  освіту»; та ін.</a:t>
            </a:r>
            <a:endParaRPr sz="1800">
              <a:solidFill>
                <a:schemeClr val="dk1"/>
              </a:solidFill>
              <a:latin typeface="Times New Roman"/>
              <a:ea typeface="Times New Roman"/>
              <a:cs typeface="Times New Roman"/>
              <a:sym typeface="Times New Roman"/>
            </a:endParaRPr>
          </a:p>
          <a:p>
            <a:pPr indent="342900" lvl="0" marL="0" marR="0" rtl="0" algn="l">
              <a:lnSpc>
                <a:spcPct val="120000"/>
              </a:lnSpc>
              <a:spcBef>
                <a:spcPts val="0"/>
              </a:spcBef>
              <a:spcAft>
                <a:spcPts val="0"/>
              </a:spcAft>
              <a:buClr>
                <a:schemeClr val="dk1"/>
              </a:buClr>
              <a:buSzPts val="1800"/>
              <a:buFont typeface="Calibri"/>
              <a:buNone/>
            </a:pPr>
            <a:r>
              <a:t/>
            </a:r>
            <a:endParaRPr sz="1800">
              <a:solidFill>
                <a:schemeClr val="dk1"/>
              </a:solidFill>
              <a:latin typeface="Times New Roman"/>
              <a:ea typeface="Times New Roman"/>
              <a:cs typeface="Times New Roman"/>
              <a:sym typeface="Times New Roman"/>
            </a:endParaRPr>
          </a:p>
          <a:p>
            <a:pPr indent="342900" lvl="0" marL="0" marR="0" rtl="0" algn="l">
              <a:lnSpc>
                <a:spcPct val="120000"/>
              </a:lnSpc>
              <a:spcBef>
                <a:spcPts val="0"/>
              </a:spcBef>
              <a:spcAft>
                <a:spcPts val="0"/>
              </a:spcAft>
              <a:buClr>
                <a:schemeClr val="dk1"/>
              </a:buClr>
              <a:buSzPts val="1800"/>
              <a:buFont typeface="Times New Roman"/>
              <a:buNone/>
            </a:pPr>
            <a:r>
              <a:rPr lang="ru-RU" sz="1800">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9"/>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244" name="Google Shape;244;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br>
              <a:rPr b="1" lang="ru-RU" sz="3600">
                <a:latin typeface="Times New Roman"/>
                <a:ea typeface="Times New Roman"/>
                <a:cs typeface="Times New Roman"/>
                <a:sym typeface="Times New Roman"/>
              </a:rPr>
            </a:br>
            <a:r>
              <a:rPr b="1" lang="ru-RU" sz="3600">
                <a:latin typeface="Times New Roman"/>
                <a:ea typeface="Times New Roman"/>
                <a:cs typeface="Times New Roman"/>
                <a:sym typeface="Times New Roman"/>
              </a:rPr>
              <a:t>                        Кількісно – якісний склад     </a:t>
            </a:r>
            <a:br>
              <a:rPr b="1" lang="ru-RU" sz="3600">
                <a:latin typeface="Times New Roman"/>
                <a:ea typeface="Times New Roman"/>
                <a:cs typeface="Times New Roman"/>
                <a:sym typeface="Times New Roman"/>
              </a:rPr>
            </a:br>
            <a:r>
              <a:rPr b="1" lang="ru-RU" sz="3600">
                <a:latin typeface="Times New Roman"/>
                <a:ea typeface="Times New Roman"/>
                <a:cs typeface="Times New Roman"/>
                <a:sym typeface="Times New Roman"/>
              </a:rPr>
              <a:t>                         педагогічних працівників </a:t>
            </a:r>
            <a:br>
              <a:rPr lang="ru-RU"/>
            </a:br>
            <a:endParaRPr/>
          </a:p>
        </p:txBody>
      </p:sp>
      <p:sp>
        <p:nvSpPr>
          <p:cNvPr id="245" name="Google Shape;245;p19"/>
          <p:cNvSpPr txBox="1"/>
          <p:nvPr>
            <p:ph idx="1" type="body"/>
          </p:nvPr>
        </p:nvSpPr>
        <p:spPr>
          <a:xfrm>
            <a:off x="800100" y="1977244"/>
            <a:ext cx="7772400" cy="397908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Clr>
                <a:schemeClr val="dk1"/>
              </a:buClr>
              <a:buSzPts val="2000"/>
              <a:buNone/>
            </a:pPr>
            <a:r>
              <a:rPr b="1" i="1" lang="ru-RU" sz="2000">
                <a:latin typeface="Times New Roman"/>
                <a:ea typeface="Times New Roman"/>
                <a:cs typeface="Times New Roman"/>
                <a:sym typeface="Times New Roman"/>
              </a:rPr>
              <a:t>Заклад дошкільної освіти на сьогоднішній день укомплектований педагогічними    працівниками: </a:t>
            </a:r>
            <a:endParaRPr/>
          </a:p>
          <a:p>
            <a:pPr indent="-342900" lvl="0" marL="342900" rtl="0" algn="l">
              <a:spcBef>
                <a:spcPts val="400"/>
              </a:spcBef>
              <a:spcAft>
                <a:spcPts val="0"/>
              </a:spcAft>
              <a:buClr>
                <a:schemeClr val="dk1"/>
              </a:buClr>
              <a:buSzPts val="2000"/>
              <a:buChar char="•"/>
            </a:pPr>
            <a:r>
              <a:rPr lang="ru-RU" sz="2000">
                <a:latin typeface="Times New Roman"/>
                <a:ea typeface="Times New Roman"/>
                <a:cs typeface="Times New Roman"/>
                <a:sym typeface="Times New Roman"/>
              </a:rPr>
              <a:t>директор - 1;</a:t>
            </a:r>
            <a:endParaRPr/>
          </a:p>
          <a:p>
            <a:pPr indent="-342900" lvl="0" marL="342900" rtl="0" algn="l">
              <a:spcBef>
                <a:spcPts val="400"/>
              </a:spcBef>
              <a:spcAft>
                <a:spcPts val="0"/>
              </a:spcAft>
              <a:buClr>
                <a:schemeClr val="dk1"/>
              </a:buClr>
              <a:buSzPts val="2000"/>
              <a:buChar char="•"/>
            </a:pPr>
            <a:r>
              <a:rPr lang="ru-RU" sz="2000">
                <a:latin typeface="Times New Roman"/>
                <a:ea typeface="Times New Roman"/>
                <a:cs typeface="Times New Roman"/>
                <a:sym typeface="Times New Roman"/>
              </a:rPr>
              <a:t>вихователь – методист - 1;</a:t>
            </a:r>
            <a:endParaRPr/>
          </a:p>
          <a:p>
            <a:pPr indent="-342900" lvl="0" marL="342900" rtl="0" algn="l">
              <a:spcBef>
                <a:spcPts val="400"/>
              </a:spcBef>
              <a:spcAft>
                <a:spcPts val="0"/>
              </a:spcAft>
              <a:buClr>
                <a:schemeClr val="dk1"/>
              </a:buClr>
              <a:buSzPts val="2000"/>
              <a:buChar char="•"/>
            </a:pPr>
            <a:r>
              <a:rPr lang="ru-RU" sz="2000">
                <a:latin typeface="Times New Roman"/>
                <a:ea typeface="Times New Roman"/>
                <a:cs typeface="Times New Roman"/>
                <a:sym typeface="Times New Roman"/>
              </a:rPr>
              <a:t>музичний керівник -2;</a:t>
            </a:r>
            <a:endParaRPr/>
          </a:p>
          <a:p>
            <a:pPr indent="-342900" lvl="0" marL="342900" rtl="0" algn="l">
              <a:spcBef>
                <a:spcPts val="400"/>
              </a:spcBef>
              <a:spcAft>
                <a:spcPts val="0"/>
              </a:spcAft>
              <a:buClr>
                <a:schemeClr val="dk1"/>
              </a:buClr>
              <a:buSzPts val="2000"/>
              <a:buChar char="•"/>
            </a:pPr>
            <a:r>
              <a:rPr lang="ru-RU" sz="2000">
                <a:latin typeface="Times New Roman"/>
                <a:ea typeface="Times New Roman"/>
                <a:cs typeface="Times New Roman"/>
                <a:sym typeface="Times New Roman"/>
              </a:rPr>
              <a:t>практичний психолог - 1;</a:t>
            </a:r>
            <a:endParaRPr/>
          </a:p>
          <a:p>
            <a:pPr indent="-342900" lvl="0" marL="342900" rtl="0" algn="l">
              <a:spcBef>
                <a:spcPts val="400"/>
              </a:spcBef>
              <a:spcAft>
                <a:spcPts val="0"/>
              </a:spcAft>
              <a:buClr>
                <a:schemeClr val="dk1"/>
              </a:buClr>
              <a:buSzPts val="2000"/>
              <a:buChar char="•"/>
            </a:pPr>
            <a:r>
              <a:rPr lang="ru-RU" sz="2000">
                <a:latin typeface="Times New Roman"/>
                <a:ea typeface="Times New Roman"/>
                <a:cs typeface="Times New Roman"/>
                <a:sym typeface="Times New Roman"/>
              </a:rPr>
              <a:t>вихователі – 19;</a:t>
            </a:r>
            <a:endParaRPr sz="2000">
              <a:latin typeface="Times New Roman"/>
              <a:ea typeface="Times New Roman"/>
              <a:cs typeface="Times New Roman"/>
              <a:sym typeface="Times New Roman"/>
            </a:endParaRPr>
          </a:p>
          <a:p>
            <a:pPr indent="-342900" lvl="0" marL="342900" rtl="0" algn="l">
              <a:spcBef>
                <a:spcPts val="400"/>
              </a:spcBef>
              <a:spcAft>
                <a:spcPts val="0"/>
              </a:spcAft>
              <a:buClr>
                <a:schemeClr val="dk1"/>
              </a:buClr>
              <a:buSzPts val="2000"/>
              <a:buChar char="•"/>
            </a:pPr>
            <a:r>
              <a:rPr lang="ru-RU" sz="2000">
                <a:latin typeface="Times New Roman"/>
                <a:ea typeface="Times New Roman"/>
                <a:cs typeface="Times New Roman"/>
                <a:sym typeface="Times New Roman"/>
              </a:rPr>
              <a:t>асистент вихователя -4</a:t>
            </a:r>
            <a:endParaRPr/>
          </a:p>
          <a:p>
            <a:pPr indent="-342900" lvl="0" marL="342900" rtl="0" algn="l">
              <a:spcBef>
                <a:spcPts val="400"/>
              </a:spcBef>
              <a:spcAft>
                <a:spcPts val="0"/>
              </a:spcAft>
              <a:buClr>
                <a:schemeClr val="dk1"/>
              </a:buClr>
              <a:buSzPts val="2000"/>
              <a:buNone/>
            </a:pPr>
            <a:r>
              <a:rPr lang="ru-RU" sz="2000">
                <a:latin typeface="Times New Roman"/>
                <a:ea typeface="Times New Roman"/>
                <a:cs typeface="Times New Roman"/>
                <a:sym typeface="Times New Roman"/>
              </a:rPr>
              <a:t>Медичний персонал складається з 1 особи: старшої медичної сестри.</a:t>
            </a:r>
            <a:endParaRPr sz="2000">
              <a:latin typeface="Times New Roman"/>
              <a:ea typeface="Times New Roman"/>
              <a:cs typeface="Times New Roman"/>
              <a:sym typeface="Times New Roman"/>
            </a:endParaRPr>
          </a:p>
          <a:p>
            <a:pPr indent="0" lvl="0" marL="0" rtl="0" algn="l">
              <a:spcBef>
                <a:spcPts val="400"/>
              </a:spcBef>
              <a:spcAft>
                <a:spcPts val="0"/>
              </a:spcAft>
              <a:buClr>
                <a:schemeClr val="dk1"/>
              </a:buClr>
              <a:buSzPts val="2000"/>
              <a:buNone/>
            </a:pPr>
            <a:r>
              <a:rPr lang="ru-RU" sz="2000">
                <a:latin typeface="Times New Roman"/>
                <a:ea typeface="Times New Roman"/>
                <a:cs typeface="Times New Roman"/>
                <a:sym typeface="Times New Roman"/>
              </a:rPr>
              <a:t>Слід відмітити, що хоч у країні  військовий стан, ЗДО в цьому навчальному році працював у звичайному режимі.</a:t>
            </a:r>
            <a:endParaRPr sz="2000">
              <a:latin typeface="Times New Roman"/>
              <a:ea typeface="Times New Roman"/>
              <a:cs typeface="Times New Roman"/>
              <a:sym typeface="Times New Roman"/>
            </a:endParaRPr>
          </a:p>
        </p:txBody>
      </p:sp>
      <p:sp>
        <p:nvSpPr>
          <p:cNvPr id="246" name="Google Shape;246;p19"/>
          <p:cNvSpPr/>
          <p:nvPr/>
        </p:nvSpPr>
        <p:spPr>
          <a:xfrm>
            <a:off x="533400" y="5410200"/>
            <a:ext cx="8305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Times New Roman"/>
              <a:buNone/>
            </a:pPr>
            <a:r>
              <a:rPr lang="ru-RU" sz="2000">
                <a:solidFill>
                  <a:schemeClr val="dk1"/>
                </a:solidFill>
                <a:latin typeface="Times New Roman"/>
                <a:ea typeface="Times New Roman"/>
                <a:cs typeface="Times New Roman"/>
                <a:sym typeface="Times New Roman"/>
              </a:rPr>
              <a:t>      </a:t>
            </a:r>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Times New Roman"/>
              <a:ea typeface="Times New Roman"/>
              <a:cs typeface="Times New Roman"/>
              <a:sym typeface="Times New Roman"/>
            </a:endParaRPr>
          </a:p>
        </p:txBody>
      </p:sp>
      <p:pic>
        <p:nvPicPr>
          <p:cNvPr id="247" name="Google Shape;247;p19"/>
          <p:cNvPicPr preferRelativeResize="0"/>
          <p:nvPr/>
        </p:nvPicPr>
        <p:blipFill rotWithShape="1">
          <a:blip r:embed="rId4">
            <a:alphaModFix/>
          </a:blip>
          <a:srcRect b="0" l="0" r="0" t="0"/>
          <a:stretch/>
        </p:blipFill>
        <p:spPr>
          <a:xfrm>
            <a:off x="0" y="6350"/>
            <a:ext cx="3048000" cy="17026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0" l="0" r="0" t="0"/>
          <a:stretch/>
        </p:blipFill>
        <p:spPr>
          <a:xfrm>
            <a:off x="32982" y="6350"/>
            <a:ext cx="9144000" cy="6858000"/>
          </a:xfrm>
          <a:prstGeom prst="rect">
            <a:avLst/>
          </a:prstGeom>
          <a:noFill/>
          <a:ln>
            <a:noFill/>
          </a:ln>
        </p:spPr>
      </p:pic>
      <p:sp>
        <p:nvSpPr>
          <p:cNvPr id="97" name="Google Shape;97;p2"/>
          <p:cNvSpPr txBox="1"/>
          <p:nvPr>
            <p:ph type="title"/>
          </p:nvPr>
        </p:nvSpPr>
        <p:spPr>
          <a:xfrm>
            <a:off x="2057400" y="274638"/>
            <a:ext cx="6629400" cy="79216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200000"/>
              <a:buFont typeface="Times New Roman"/>
              <a:buNone/>
            </a:pPr>
            <a:r>
              <a:rPr lang="ru-RU">
                <a:latin typeface="Times New Roman"/>
                <a:ea typeface="Times New Roman"/>
                <a:cs typeface="Times New Roman"/>
                <a:sym typeface="Times New Roman"/>
              </a:rPr>
              <a:t>                     </a:t>
            </a: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p:txBody>
      </p:sp>
      <p:sp>
        <p:nvSpPr>
          <p:cNvPr id="98" name="Google Shape;98;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latin typeface="Times New Roman"/>
              <a:ea typeface="Times New Roman"/>
              <a:cs typeface="Times New Roman"/>
              <a:sym typeface="Times New Roman"/>
            </a:endParaRPr>
          </a:p>
          <a:p>
            <a:pPr indent="0" lvl="0" marL="0" rtl="0" algn="l">
              <a:spcBef>
                <a:spcPts val="640"/>
              </a:spcBef>
              <a:spcAft>
                <a:spcPts val="0"/>
              </a:spcAft>
              <a:buClr>
                <a:schemeClr val="dk1"/>
              </a:buClr>
              <a:buSzPts val="3200"/>
              <a:buNone/>
            </a:pPr>
            <a:r>
              <a:t/>
            </a:r>
            <a:endParaRPr/>
          </a:p>
        </p:txBody>
      </p:sp>
      <p:pic>
        <p:nvPicPr>
          <p:cNvPr id="99" name="Google Shape;99;p2"/>
          <p:cNvPicPr preferRelativeResize="0"/>
          <p:nvPr/>
        </p:nvPicPr>
        <p:blipFill rotWithShape="1">
          <a:blip r:embed="rId4">
            <a:alphaModFix/>
          </a:blip>
          <a:srcRect b="0" l="0" r="0" t="0"/>
          <a:stretch/>
        </p:blipFill>
        <p:spPr>
          <a:xfrm>
            <a:off x="25601" y="-24751"/>
            <a:ext cx="2138128" cy="1624950"/>
          </a:xfrm>
          <a:prstGeom prst="rect">
            <a:avLst/>
          </a:prstGeom>
          <a:noFill/>
          <a:ln>
            <a:noFill/>
          </a:ln>
        </p:spPr>
      </p:pic>
      <p:sp>
        <p:nvSpPr>
          <p:cNvPr id="100" name="Google Shape;100;p2"/>
          <p:cNvSpPr/>
          <p:nvPr/>
        </p:nvSpPr>
        <p:spPr>
          <a:xfrm>
            <a:off x="457200" y="307538"/>
            <a:ext cx="8229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sp>
        <p:nvSpPr>
          <p:cNvPr id="101" name="Google Shape;101;p2"/>
          <p:cNvSpPr/>
          <p:nvPr/>
        </p:nvSpPr>
        <p:spPr>
          <a:xfrm>
            <a:off x="702291" y="1115600"/>
            <a:ext cx="8229600" cy="4893647"/>
          </a:xfrm>
          <a:prstGeom prst="rect">
            <a:avLst/>
          </a:prstGeom>
          <a:noFill/>
          <a:ln>
            <a:noFill/>
          </a:ln>
        </p:spPr>
        <p:txBody>
          <a:bodyPr anchorCtr="0" anchor="ctr" bIns="45700" lIns="91425" spcFirstLastPara="1" rIns="91425" wrap="square" tIns="45700">
            <a:spAutoFit/>
          </a:bodyPr>
          <a:lstStyle/>
          <a:p>
            <a:pPr indent="-635" lvl="0" marL="635" marR="0" rtl="0" algn="just">
              <a:spcBef>
                <a:spcPts val="0"/>
              </a:spcBef>
              <a:spcAft>
                <a:spcPts val="0"/>
              </a:spcAft>
              <a:buNone/>
            </a:pPr>
            <a:r>
              <a:rPr lang="ru-RU" sz="2000">
                <a:solidFill>
                  <a:srgbClr val="000000"/>
                </a:solidFill>
                <a:latin typeface="Times New Roman"/>
                <a:ea typeface="Times New Roman"/>
                <a:cs typeface="Times New Roman"/>
                <a:sym typeface="Times New Roman"/>
              </a:rPr>
              <a:t>                         </a:t>
            </a:r>
            <a:r>
              <a:rPr lang="ru-RU" sz="2400">
                <a:solidFill>
                  <a:srgbClr val="000000"/>
                </a:solidFill>
                <a:latin typeface="Times New Roman"/>
                <a:ea typeface="Times New Roman"/>
                <a:cs typeface="Times New Roman"/>
                <a:sym typeface="Times New Roman"/>
              </a:rPr>
              <a:t>У відповідності до функціональних обов’язків та             керуючись Примірним Положенням про порядок звітування керівників дошкільних, загальноосвітніх та професійно-технічних навчальних закладів про свою діяльність перед педагогічним колективом та громадськістю, затвердженим наказом Міністерства освіти і науки України від 23.03.2005 №178, з метою подальшого утвердження відкритої, демократичної, державно-громадської системи управління освітою, запровадження колегіальної етики управлінської діяльності у школі, що базується на принципах взаємоповаги та позитивної мотивації, представляю Вашій увазі звіт про діяльність закладу дошкільної освіти № 1 у 2022-2023 навчальному році.</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0"/>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253" name="Google Shape;253;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200"/>
              <a:buFont typeface="Times New Roman"/>
              <a:buNone/>
            </a:pPr>
            <a:br>
              <a:rPr lang="ru-RU" sz="3200">
                <a:latin typeface="Times New Roman"/>
                <a:ea typeface="Times New Roman"/>
                <a:cs typeface="Times New Roman"/>
                <a:sym typeface="Times New Roman"/>
              </a:rPr>
            </a:br>
            <a:r>
              <a:rPr lang="ru-RU" sz="3200">
                <a:latin typeface="Times New Roman"/>
                <a:ea typeface="Times New Roman"/>
                <a:cs typeface="Times New Roman"/>
                <a:sym typeface="Times New Roman"/>
              </a:rPr>
              <a:t>            </a:t>
            </a:r>
            <a:endParaRPr b="1" sz="3200">
              <a:latin typeface="Times New Roman"/>
              <a:ea typeface="Times New Roman"/>
              <a:cs typeface="Times New Roman"/>
              <a:sym typeface="Times New Roman"/>
            </a:endParaRPr>
          </a:p>
        </p:txBody>
      </p:sp>
      <p:graphicFrame>
        <p:nvGraphicFramePr>
          <p:cNvPr id="254" name="Google Shape;254;p20"/>
          <p:cNvGraphicFramePr/>
          <p:nvPr/>
        </p:nvGraphicFramePr>
        <p:xfrm>
          <a:off x="457200" y="1201078"/>
          <a:ext cx="8229600" cy="5275922"/>
        </p:xfrm>
        <a:graphic>
          <a:graphicData uri="http://schemas.openxmlformats.org/drawingml/2006/chart">
            <c:chart r:id="rId4"/>
          </a:graphicData>
        </a:graphic>
      </p:graphicFrame>
      <p:pic>
        <p:nvPicPr>
          <p:cNvPr id="255" name="Google Shape;255;p20"/>
          <p:cNvPicPr preferRelativeResize="0"/>
          <p:nvPr/>
        </p:nvPicPr>
        <p:blipFill rotWithShape="1">
          <a:blip r:embed="rId5">
            <a:alphaModFix/>
          </a:blip>
          <a:srcRect b="0" l="0" r="0" t="0"/>
          <a:stretch/>
        </p:blipFill>
        <p:spPr>
          <a:xfrm>
            <a:off x="20216" y="32349"/>
            <a:ext cx="2590799" cy="1746250"/>
          </a:xfrm>
          <a:prstGeom prst="rect">
            <a:avLst/>
          </a:prstGeom>
          <a:noFill/>
          <a:ln>
            <a:noFill/>
          </a:ln>
        </p:spPr>
      </p:pic>
      <p:sp>
        <p:nvSpPr>
          <p:cNvPr id="256" name="Google Shape;256;p20"/>
          <p:cNvSpPr/>
          <p:nvPr/>
        </p:nvSpPr>
        <p:spPr>
          <a:xfrm>
            <a:off x="2611015" y="277748"/>
            <a:ext cx="607578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000">
                <a:solidFill>
                  <a:schemeClr val="dk1"/>
                </a:solidFill>
                <a:latin typeface="Times New Roman"/>
                <a:ea typeface="Times New Roman"/>
                <a:cs typeface="Times New Roman"/>
                <a:sym typeface="Times New Roman"/>
              </a:rPr>
              <a:t>Якісний  склад  педагогічних  працівників:</a:t>
            </a:r>
            <a:endParaRPr sz="20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ru-RU" sz="1800">
                <a:solidFill>
                  <a:schemeClr val="dk1"/>
                </a:solidFill>
                <a:latin typeface="Times New Roman"/>
                <a:ea typeface="Times New Roman"/>
                <a:cs typeface="Times New Roman"/>
                <a:sym typeface="Times New Roman"/>
              </a:rPr>
              <a:t>В закладі працює 28 педагогів , з котрих  20 закінчили вищі навчальні заклади ІІІ-ІV  рівнів акредитації , з них :  </a:t>
            </a:r>
            <a:endParaRPr sz="1600">
              <a:solidFill>
                <a:schemeClr val="dk1"/>
              </a:solidFill>
              <a:latin typeface="Times New Roman"/>
              <a:ea typeface="Times New Roman"/>
              <a:cs typeface="Times New Roman"/>
              <a:sym typeface="Times New Roman"/>
            </a:endParaRPr>
          </a:p>
        </p:txBody>
      </p:sp>
      <p:sp>
        <p:nvSpPr>
          <p:cNvPr id="257" name="Google Shape;257;p20"/>
          <p:cNvSpPr/>
          <p:nvPr/>
        </p:nvSpPr>
        <p:spPr>
          <a:xfrm>
            <a:off x="4724400" y="1626861"/>
            <a:ext cx="16764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вища   </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кваліфікаційна   </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категорія»  -  </a:t>
            </a:r>
            <a:endParaRPr sz="18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ru-RU" sz="1800">
                <a:solidFill>
                  <a:schemeClr val="dk1"/>
                </a:solidFill>
                <a:latin typeface="Times New Roman"/>
                <a:ea typeface="Times New Roman"/>
                <a:cs typeface="Times New Roman"/>
                <a:sym typeface="Times New Roman"/>
              </a:rPr>
              <a:t>14 -      педагогів </a:t>
            </a:r>
            <a:endParaRPr sz="1600">
              <a:solidFill>
                <a:schemeClr val="dk1"/>
              </a:solidFill>
              <a:latin typeface="Times New Roman"/>
              <a:ea typeface="Times New Roman"/>
              <a:cs typeface="Times New Roman"/>
              <a:sym typeface="Times New Roman"/>
            </a:endParaRPr>
          </a:p>
        </p:txBody>
      </p:sp>
      <p:sp>
        <p:nvSpPr>
          <p:cNvPr id="258" name="Google Shape;258;p20"/>
          <p:cNvSpPr/>
          <p:nvPr/>
        </p:nvSpPr>
        <p:spPr>
          <a:xfrm>
            <a:off x="4724400" y="3714929"/>
            <a:ext cx="1295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ІІ кваліф.  категорія-   3 - педаг. </a:t>
            </a:r>
            <a:endParaRPr sz="1600">
              <a:solidFill>
                <a:schemeClr val="dk1"/>
              </a:solidFill>
              <a:latin typeface="Times New Roman"/>
              <a:ea typeface="Times New Roman"/>
              <a:cs typeface="Times New Roman"/>
              <a:sym typeface="Times New Roman"/>
            </a:endParaRPr>
          </a:p>
        </p:txBody>
      </p:sp>
      <p:sp>
        <p:nvSpPr>
          <p:cNvPr id="259" name="Google Shape;259;p20"/>
          <p:cNvSpPr/>
          <p:nvPr/>
        </p:nvSpPr>
        <p:spPr>
          <a:xfrm>
            <a:off x="3429000" y="3897491"/>
            <a:ext cx="1295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І кваліф.  категорі -  3 - педаг. </a:t>
            </a:r>
            <a:endParaRPr sz="1600">
              <a:solidFill>
                <a:schemeClr val="dk1"/>
              </a:solidFill>
              <a:latin typeface="Times New Roman"/>
              <a:ea typeface="Times New Roman"/>
              <a:cs typeface="Times New Roman"/>
              <a:sym typeface="Times New Roman"/>
            </a:endParaRPr>
          </a:p>
        </p:txBody>
      </p:sp>
      <p:sp>
        <p:nvSpPr>
          <p:cNvPr id="260" name="Google Shape;260;p20"/>
          <p:cNvSpPr/>
          <p:nvPr/>
        </p:nvSpPr>
        <p:spPr>
          <a:xfrm>
            <a:off x="2791408" y="2562324"/>
            <a:ext cx="1143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11 т.р. –                7 - педаг.</a:t>
            </a:r>
            <a:endParaRPr sz="1600">
              <a:solidFill>
                <a:schemeClr val="dk1"/>
              </a:solidFill>
              <a:latin typeface="Times New Roman"/>
              <a:ea typeface="Times New Roman"/>
              <a:cs typeface="Times New Roman"/>
              <a:sym typeface="Times New Roman"/>
            </a:endParaRPr>
          </a:p>
        </p:txBody>
      </p:sp>
      <p:sp>
        <p:nvSpPr>
          <p:cNvPr id="261" name="Google Shape;261;p20"/>
          <p:cNvSpPr/>
          <p:nvPr/>
        </p:nvSpPr>
        <p:spPr>
          <a:xfrm>
            <a:off x="3733800" y="1857693"/>
            <a:ext cx="114300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12т.р.</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1- пед</a:t>
            </a:r>
            <a:endParaRPr b="1" sz="16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67" name="Google Shape;267;p21"/>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268" name="Google Shape;268;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269" name="Google Shape;269;p21"/>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270" name="Google Shape;270;p21"/>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271" name="Google Shape;271;p21"/>
          <p:cNvPicPr preferRelativeResize="0"/>
          <p:nvPr/>
        </p:nvPicPr>
        <p:blipFill rotWithShape="1">
          <a:blip r:embed="rId4">
            <a:alphaModFix/>
          </a:blip>
          <a:srcRect b="0" l="0" r="0" t="0"/>
          <a:stretch/>
        </p:blipFill>
        <p:spPr>
          <a:xfrm>
            <a:off x="14287" y="17960"/>
            <a:ext cx="2257425" cy="2028825"/>
          </a:xfrm>
          <a:prstGeom prst="rect">
            <a:avLst/>
          </a:prstGeom>
          <a:noFill/>
          <a:ln>
            <a:noFill/>
          </a:ln>
        </p:spPr>
      </p:pic>
      <p:sp>
        <p:nvSpPr>
          <p:cNvPr id="272" name="Google Shape;272;p21"/>
          <p:cNvSpPr/>
          <p:nvPr/>
        </p:nvSpPr>
        <p:spPr>
          <a:xfrm>
            <a:off x="2514600" y="464545"/>
            <a:ext cx="5562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400">
                <a:solidFill>
                  <a:srgbClr val="000000"/>
                </a:solidFill>
                <a:latin typeface="Times New Roman"/>
                <a:ea typeface="Times New Roman"/>
                <a:cs typeface="Times New Roman"/>
                <a:sym typeface="Times New Roman"/>
              </a:rPr>
              <a:t>Освітньо-кваліфікаційний рівень педагогів</a:t>
            </a:r>
            <a:endParaRPr i="1" sz="2400">
              <a:solidFill>
                <a:schemeClr val="dk1"/>
              </a:solidFill>
              <a:latin typeface="Times New Roman"/>
              <a:ea typeface="Times New Roman"/>
              <a:cs typeface="Times New Roman"/>
              <a:sym typeface="Times New Roman"/>
            </a:endParaRPr>
          </a:p>
        </p:txBody>
      </p:sp>
      <p:sp>
        <p:nvSpPr>
          <p:cNvPr id="273" name="Google Shape;273;p21"/>
          <p:cNvSpPr/>
          <p:nvPr/>
        </p:nvSpPr>
        <p:spPr>
          <a:xfrm>
            <a:off x="2552700" y="755373"/>
            <a:ext cx="4572000"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00">
              <a:solidFill>
                <a:srgbClr val="000000"/>
              </a:solidFill>
              <a:latin typeface="Roboto"/>
              <a:ea typeface="Roboto"/>
              <a:cs typeface="Roboto"/>
              <a:sym typeface="Roboto"/>
            </a:endParaRPr>
          </a:p>
          <a:p>
            <a:pPr indent="0" lvl="0" marL="0" marR="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За рівнем освіти</a:t>
            </a:r>
            <a:endParaRPr b="1" sz="1800">
              <a:solidFill>
                <a:schemeClr val="dk1"/>
              </a:solidFill>
              <a:latin typeface="Times New Roman"/>
              <a:ea typeface="Times New Roman"/>
              <a:cs typeface="Times New Roman"/>
              <a:sym typeface="Times New Roman"/>
            </a:endParaRPr>
          </a:p>
        </p:txBody>
      </p:sp>
      <p:graphicFrame>
        <p:nvGraphicFramePr>
          <p:cNvPr id="274" name="Google Shape;274;p21"/>
          <p:cNvGraphicFramePr/>
          <p:nvPr/>
        </p:nvGraphicFramePr>
        <p:xfrm>
          <a:off x="838200" y="1205050"/>
          <a:ext cx="6667500" cy="4064100"/>
        </p:xfrm>
        <a:graphic>
          <a:graphicData uri="http://schemas.openxmlformats.org/drawingml/2006/chart">
            <c:chart r:id="rId5"/>
          </a:graphicData>
        </a:graphic>
      </p:graphicFrame>
      <p:sp>
        <p:nvSpPr>
          <p:cNvPr id="275" name="Google Shape;275;p21"/>
          <p:cNvSpPr/>
          <p:nvPr/>
        </p:nvSpPr>
        <p:spPr>
          <a:xfrm>
            <a:off x="1190512" y="2702861"/>
            <a:ext cx="1081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Базова</a:t>
            </a:r>
            <a:endParaRPr/>
          </a:p>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 вища</a:t>
            </a:r>
            <a:endParaRPr/>
          </a:p>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бакалавр</a:t>
            </a:r>
            <a:endParaRPr/>
          </a:p>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       4 педаг.</a:t>
            </a:r>
            <a:endParaRPr b="1" sz="1200">
              <a:solidFill>
                <a:schemeClr val="dk1"/>
              </a:solidFill>
              <a:latin typeface="Times New Roman"/>
              <a:ea typeface="Times New Roman"/>
              <a:cs typeface="Times New Roman"/>
              <a:sym typeface="Times New Roman"/>
            </a:endParaRPr>
          </a:p>
        </p:txBody>
      </p:sp>
      <p:sp>
        <p:nvSpPr>
          <p:cNvPr id="276" name="Google Shape;276;p21"/>
          <p:cNvSpPr/>
          <p:nvPr/>
        </p:nvSpPr>
        <p:spPr>
          <a:xfrm>
            <a:off x="1516859" y="3919382"/>
            <a:ext cx="914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400">
                <a:solidFill>
                  <a:schemeClr val="dk1"/>
                </a:solidFill>
                <a:latin typeface="Times New Roman"/>
                <a:ea typeface="Times New Roman"/>
                <a:cs typeface="Times New Roman"/>
                <a:sym typeface="Times New Roman"/>
              </a:rPr>
              <a:t>Магістр</a:t>
            </a:r>
            <a:endParaRPr/>
          </a:p>
          <a:p>
            <a:pPr indent="0" lvl="0" marL="0" marR="0" rtl="0" algn="l">
              <a:spcBef>
                <a:spcPts val="0"/>
              </a:spcBef>
              <a:spcAft>
                <a:spcPts val="0"/>
              </a:spcAft>
              <a:buNone/>
            </a:pPr>
            <a:r>
              <a:rPr b="1" lang="ru-RU" sz="1400">
                <a:solidFill>
                  <a:schemeClr val="dk1"/>
                </a:solidFill>
                <a:latin typeface="Times New Roman"/>
                <a:ea typeface="Times New Roman"/>
                <a:cs typeface="Times New Roman"/>
                <a:sym typeface="Times New Roman"/>
              </a:rPr>
              <a:t>7 педаг</a:t>
            </a:r>
            <a:endParaRPr b="1" sz="1400">
              <a:solidFill>
                <a:schemeClr val="dk1"/>
              </a:solidFill>
              <a:latin typeface="Times New Roman"/>
              <a:ea typeface="Times New Roman"/>
              <a:cs typeface="Times New Roman"/>
              <a:sym typeface="Times New Roman"/>
            </a:endParaRPr>
          </a:p>
        </p:txBody>
      </p:sp>
      <p:sp>
        <p:nvSpPr>
          <p:cNvPr id="277" name="Google Shape;277;p21"/>
          <p:cNvSpPr/>
          <p:nvPr/>
        </p:nvSpPr>
        <p:spPr>
          <a:xfrm>
            <a:off x="1779018" y="2099567"/>
            <a:ext cx="8145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Неповна вища        </a:t>
            </a:r>
            <a:endParaRPr/>
          </a:p>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  (молод.    </a:t>
            </a:r>
            <a:endParaRPr/>
          </a:p>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       спец)</a:t>
            </a:r>
            <a:endParaRPr/>
          </a:p>
          <a:p>
            <a:pPr indent="0" lvl="0" marL="0" marR="0" rtl="0" algn="l">
              <a:spcBef>
                <a:spcPts val="0"/>
              </a:spcBef>
              <a:spcAft>
                <a:spcPts val="0"/>
              </a:spcAft>
              <a:buNone/>
            </a:pPr>
            <a:r>
              <a:rPr b="1" lang="ru-RU" sz="1200">
                <a:solidFill>
                  <a:schemeClr val="dk1"/>
                </a:solidFill>
                <a:latin typeface="Times New Roman"/>
                <a:ea typeface="Times New Roman"/>
                <a:cs typeface="Times New Roman"/>
                <a:sym typeface="Times New Roman"/>
              </a:rPr>
              <a:t>             3</a:t>
            </a:r>
            <a:endParaRPr b="1" sz="1200">
              <a:solidFill>
                <a:schemeClr val="dk1"/>
              </a:solidFill>
              <a:latin typeface="Times New Roman"/>
              <a:ea typeface="Times New Roman"/>
              <a:cs typeface="Times New Roman"/>
              <a:sym typeface="Times New Roman"/>
            </a:endParaRPr>
          </a:p>
        </p:txBody>
      </p:sp>
      <p:sp>
        <p:nvSpPr>
          <p:cNvPr id="278" name="Google Shape;278;p21"/>
          <p:cNvSpPr/>
          <p:nvPr/>
        </p:nvSpPr>
        <p:spPr>
          <a:xfrm>
            <a:off x="5176838" y="930491"/>
            <a:ext cx="5219700" cy="815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800">
                <a:solidFill>
                  <a:srgbClr val="000000"/>
                </a:solidFill>
                <a:latin typeface="Times New Roman"/>
                <a:ea typeface="Times New Roman"/>
                <a:cs typeface="Times New Roman"/>
                <a:sym typeface="Times New Roman"/>
              </a:rPr>
              <a:t>             </a:t>
            </a:r>
            <a:endParaRPr/>
          </a:p>
          <a:p>
            <a:pPr indent="0" lvl="0" marL="0" marR="0" rtl="0" algn="l">
              <a:spcBef>
                <a:spcPts val="0"/>
              </a:spcBef>
              <a:spcAft>
                <a:spcPts val="0"/>
              </a:spcAft>
              <a:buNone/>
            </a:pPr>
            <a:r>
              <a:rPr b="1" lang="ru-RU" sz="1800">
                <a:solidFill>
                  <a:srgbClr val="000000"/>
                </a:solidFill>
                <a:latin typeface="Times New Roman"/>
                <a:ea typeface="Times New Roman"/>
                <a:cs typeface="Times New Roman"/>
                <a:sym typeface="Times New Roman"/>
              </a:rPr>
              <a:t>       За стажем роботи</a:t>
            </a:r>
            <a:endParaRPr b="1"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ru-RU" sz="1100">
                <a:solidFill>
                  <a:srgbClr val="000000"/>
                </a:solidFill>
                <a:latin typeface="Roboto"/>
                <a:ea typeface="Roboto"/>
                <a:cs typeface="Roboto"/>
                <a:sym typeface="Roboto"/>
              </a:rPr>
              <a:t> </a:t>
            </a:r>
            <a:endParaRPr sz="1800">
              <a:solidFill>
                <a:schemeClr val="dk1"/>
              </a:solidFill>
              <a:latin typeface="Calibri"/>
              <a:ea typeface="Calibri"/>
              <a:cs typeface="Calibri"/>
              <a:sym typeface="Calibri"/>
            </a:endParaRPr>
          </a:p>
        </p:txBody>
      </p:sp>
      <p:graphicFrame>
        <p:nvGraphicFramePr>
          <p:cNvPr id="279" name="Google Shape;279;p21"/>
          <p:cNvGraphicFramePr/>
          <p:nvPr/>
        </p:nvGraphicFramePr>
        <p:xfrm>
          <a:off x="4800600" y="1824503"/>
          <a:ext cx="3886200" cy="3098369"/>
        </p:xfrm>
        <a:graphic>
          <a:graphicData uri="http://schemas.openxmlformats.org/drawingml/2006/chart">
            <c:chart r:id="rId6"/>
          </a:graphicData>
        </a:graphic>
      </p:graphicFrame>
      <p:sp>
        <p:nvSpPr>
          <p:cNvPr id="280" name="Google Shape;280;p21"/>
          <p:cNvSpPr/>
          <p:nvPr/>
        </p:nvSpPr>
        <p:spPr>
          <a:xfrm>
            <a:off x="6208212" y="2533136"/>
            <a:ext cx="5334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600">
                <a:solidFill>
                  <a:schemeClr val="dk1"/>
                </a:solidFill>
                <a:latin typeface="Times New Roman"/>
                <a:ea typeface="Times New Roman"/>
                <a:cs typeface="Times New Roman"/>
                <a:sym typeface="Times New Roman"/>
              </a:rPr>
              <a:t>пед</a:t>
            </a:r>
            <a:endParaRPr sz="16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2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86" name="Google Shape;286;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br>
              <a:rPr b="1" lang="ru-RU"/>
            </a:br>
            <a:r>
              <a:rPr b="1" lang="ru-RU"/>
              <a:t>           </a:t>
            </a:r>
            <a:r>
              <a:rPr b="1" lang="ru-RU" sz="4000">
                <a:latin typeface="Times New Roman"/>
                <a:ea typeface="Times New Roman"/>
                <a:cs typeface="Times New Roman"/>
                <a:sym typeface="Times New Roman"/>
              </a:rPr>
              <a:t> </a:t>
            </a:r>
            <a:endParaRPr i="1"/>
          </a:p>
        </p:txBody>
      </p:sp>
      <p:pic>
        <p:nvPicPr>
          <p:cNvPr id="287" name="Google Shape;287;p22"/>
          <p:cNvPicPr preferRelativeResize="0"/>
          <p:nvPr/>
        </p:nvPicPr>
        <p:blipFill rotWithShape="1">
          <a:blip r:embed="rId4">
            <a:alphaModFix/>
          </a:blip>
          <a:srcRect b="0" l="0" r="0" t="0"/>
          <a:stretch/>
        </p:blipFill>
        <p:spPr>
          <a:xfrm>
            <a:off x="0" y="-18661"/>
            <a:ext cx="2257425" cy="1704587"/>
          </a:xfrm>
          <a:prstGeom prst="rect">
            <a:avLst/>
          </a:prstGeom>
          <a:noFill/>
          <a:ln>
            <a:noFill/>
          </a:ln>
        </p:spPr>
      </p:pic>
      <p:sp>
        <p:nvSpPr>
          <p:cNvPr id="288" name="Google Shape;288;p22"/>
          <p:cNvSpPr/>
          <p:nvPr/>
        </p:nvSpPr>
        <p:spPr>
          <a:xfrm>
            <a:off x="2210061" y="304909"/>
            <a:ext cx="6781539" cy="166199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400">
                <a:solidFill>
                  <a:srgbClr val="000000"/>
                </a:solidFill>
                <a:latin typeface="Times New Roman"/>
                <a:ea typeface="Times New Roman"/>
                <a:cs typeface="Times New Roman"/>
                <a:sym typeface="Times New Roman"/>
              </a:rPr>
              <a:t>Підвищення кваліфікаційного рівня педагогів</a:t>
            </a:r>
            <a:endParaRPr i="1"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1" lang="ru-RU" sz="1800">
                <a:solidFill>
                  <a:srgbClr val="000000"/>
                </a:solidFill>
                <a:latin typeface="Times New Roman"/>
                <a:ea typeface="Times New Roman"/>
                <a:cs typeface="Times New Roman"/>
                <a:sym typeface="Times New Roman"/>
              </a:rPr>
              <a:t>                                                               </a:t>
            </a:r>
            <a:endParaRPr/>
          </a:p>
          <a:p>
            <a:pPr indent="0" lvl="0" marL="0" marR="0" rtl="0" algn="l">
              <a:spcBef>
                <a:spcPts val="0"/>
              </a:spcBef>
              <a:spcAft>
                <a:spcPts val="0"/>
              </a:spcAft>
              <a:buNone/>
            </a:pPr>
            <a:r>
              <a:rPr b="1" lang="ru-RU" sz="1800">
                <a:solidFill>
                  <a:srgbClr val="000000"/>
                </a:solidFill>
                <a:latin typeface="Times New Roman"/>
                <a:ea typeface="Times New Roman"/>
                <a:cs typeface="Times New Roman"/>
                <a:sym typeface="Times New Roman"/>
              </a:rPr>
              <a:t>                                                                    </a:t>
            </a:r>
            <a:r>
              <a:rPr b="1" lang="ru-RU" sz="2000">
                <a:solidFill>
                  <a:srgbClr val="000000"/>
                </a:solidFill>
                <a:latin typeface="Times New Roman"/>
                <a:ea typeface="Times New Roman"/>
                <a:cs typeface="Times New Roman"/>
                <a:sym typeface="Times New Roman"/>
              </a:rPr>
              <a:t>Курси підвищення  </a:t>
            </a:r>
            <a:endParaRPr/>
          </a:p>
          <a:p>
            <a:pPr indent="0" lvl="0" marL="0" marR="0" rtl="0" algn="l">
              <a:spcBef>
                <a:spcPts val="0"/>
              </a:spcBef>
              <a:spcAft>
                <a:spcPts val="0"/>
              </a:spcAft>
              <a:buNone/>
            </a:pPr>
            <a:r>
              <a:rPr b="1" lang="ru-RU" sz="1800">
                <a:solidFill>
                  <a:srgbClr val="000000"/>
                </a:solidFill>
                <a:latin typeface="Times New Roman"/>
                <a:ea typeface="Times New Roman"/>
                <a:cs typeface="Times New Roman"/>
                <a:sym typeface="Times New Roman"/>
              </a:rPr>
              <a:t>                                                                            </a:t>
            </a:r>
            <a:r>
              <a:rPr b="1" lang="ru-RU" sz="2000">
                <a:solidFill>
                  <a:srgbClr val="000000"/>
                </a:solidFill>
                <a:latin typeface="Times New Roman"/>
                <a:ea typeface="Times New Roman"/>
                <a:cs typeface="Times New Roman"/>
                <a:sym typeface="Times New Roman"/>
              </a:rPr>
              <a:t>кваліфікації:</a:t>
            </a:r>
            <a:endParaRPr/>
          </a:p>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p:txBody>
      </p:sp>
      <p:sp>
        <p:nvSpPr>
          <p:cNvPr id="289" name="Google Shape;289;p22"/>
          <p:cNvSpPr/>
          <p:nvPr/>
        </p:nvSpPr>
        <p:spPr>
          <a:xfrm>
            <a:off x="6782061" y="1782236"/>
            <a:ext cx="13877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800">
                <a:solidFill>
                  <a:srgbClr val="000000"/>
                </a:solidFill>
                <a:latin typeface="Times New Roman"/>
                <a:ea typeface="Times New Roman"/>
                <a:cs typeface="Times New Roman"/>
                <a:sym typeface="Times New Roman"/>
              </a:rPr>
              <a:t>7 педагогів </a:t>
            </a:r>
            <a:endParaRPr sz="1800">
              <a:solidFill>
                <a:schemeClr val="dk1"/>
              </a:solidFill>
              <a:latin typeface="Times New Roman"/>
              <a:ea typeface="Times New Roman"/>
              <a:cs typeface="Times New Roman"/>
              <a:sym typeface="Times New Roman"/>
            </a:endParaRPr>
          </a:p>
        </p:txBody>
      </p:sp>
      <p:sp>
        <p:nvSpPr>
          <p:cNvPr id="290" name="Google Shape;290;p22"/>
          <p:cNvSpPr/>
          <p:nvPr/>
        </p:nvSpPr>
        <p:spPr>
          <a:xfrm>
            <a:off x="1066800" y="751344"/>
            <a:ext cx="4343400" cy="57246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2400">
                <a:solidFill>
                  <a:schemeClr val="dk1"/>
                </a:solidFill>
                <a:latin typeface="Times New Roman"/>
                <a:ea typeface="Times New Roman"/>
                <a:cs typeface="Times New Roman"/>
                <a:sym typeface="Times New Roman"/>
              </a:rPr>
              <a:t>                     Атестація</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                    2 педагогам -</a:t>
            </a:r>
            <a:r>
              <a:rPr i="1" lang="ru-RU" sz="1800">
                <a:solidFill>
                  <a:schemeClr val="dk1"/>
                </a:solidFill>
                <a:latin typeface="Times New Roman"/>
                <a:ea typeface="Times New Roman"/>
                <a:cs typeface="Times New Roman"/>
                <a:sym typeface="Times New Roman"/>
              </a:rPr>
              <a:t>Присвоєно кваліфікаційну категорію «Спеціаліст вищої категорії»</a:t>
            </a:r>
            <a:endParaRPr/>
          </a:p>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1педагогу -</a:t>
            </a:r>
            <a:r>
              <a:rPr i="1" lang="ru-RU" sz="1800">
                <a:solidFill>
                  <a:schemeClr val="dk1"/>
                </a:solidFill>
                <a:latin typeface="Times New Roman"/>
                <a:ea typeface="Times New Roman"/>
                <a:cs typeface="Times New Roman"/>
                <a:sym typeface="Times New Roman"/>
              </a:rPr>
              <a:t>Підтверджено відповідність раніше присвоєній категорії «спеціаліст вищої категорії» та педагогічному званню</a:t>
            </a:r>
            <a:endParaRPr i="1"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ru-RU" sz="1800">
                <a:solidFill>
                  <a:schemeClr val="dk1"/>
                </a:solidFill>
                <a:latin typeface="Times New Roman"/>
                <a:ea typeface="Times New Roman"/>
                <a:cs typeface="Times New Roman"/>
                <a:sym typeface="Times New Roman"/>
              </a:rPr>
              <a:t>«вихователь методист»</a:t>
            </a:r>
            <a:endParaRPr/>
          </a:p>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2 педагогам - </a:t>
            </a:r>
            <a:r>
              <a:rPr i="1" lang="ru-RU" sz="1800">
                <a:solidFill>
                  <a:schemeClr val="dk1"/>
                </a:solidFill>
                <a:latin typeface="Times New Roman"/>
                <a:ea typeface="Times New Roman"/>
                <a:cs typeface="Times New Roman"/>
                <a:sym typeface="Times New Roman"/>
              </a:rPr>
              <a:t>Підтверджено відповідність раніше присвоєній категорії « спеціаліст вищої категорії» </a:t>
            </a:r>
            <a:endParaRPr i="1"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1 педагогу-</a:t>
            </a:r>
            <a:r>
              <a:rPr i="1" lang="ru-RU" sz="1800">
                <a:solidFill>
                  <a:schemeClr val="dk1"/>
                </a:solidFill>
                <a:latin typeface="Times New Roman"/>
                <a:ea typeface="Times New Roman"/>
                <a:cs typeface="Times New Roman"/>
                <a:sym typeface="Times New Roman"/>
              </a:rPr>
              <a:t>Підтверджено відповідність раніше присвоєній категорії « спеціаліст вищої категорії» та присвоєно педагогічне звання «вихователь методист»</a:t>
            </a:r>
            <a:endParaRPr/>
          </a:p>
          <a:p>
            <a:pPr indent="0" lvl="0" marL="0" marR="0" rtl="0" algn="l">
              <a:spcBef>
                <a:spcPts val="0"/>
              </a:spcBef>
              <a:spcAft>
                <a:spcPts val="0"/>
              </a:spcAft>
              <a:buNone/>
            </a:pPr>
            <a:r>
              <a:rPr b="1" lang="ru-RU" sz="1800">
                <a:solidFill>
                  <a:schemeClr val="dk1"/>
                </a:solidFill>
                <a:latin typeface="Times New Roman"/>
                <a:ea typeface="Times New Roman"/>
                <a:cs typeface="Times New Roman"/>
                <a:sym typeface="Times New Roman"/>
              </a:rPr>
              <a:t>1 </a:t>
            </a:r>
            <a:r>
              <a:rPr i="1" lang="ru-RU" sz="1800">
                <a:solidFill>
                  <a:schemeClr val="dk1"/>
                </a:solidFill>
                <a:latin typeface="Times New Roman"/>
                <a:ea typeface="Times New Roman"/>
                <a:cs typeface="Times New Roman"/>
                <a:sym typeface="Times New Roman"/>
              </a:rPr>
              <a:t>педагогу-Встановлено 12 тарифний розряд</a:t>
            </a:r>
            <a:endParaRPr i="1" sz="1800">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3"/>
          <p:cNvPicPr preferRelativeResize="0"/>
          <p:nvPr/>
        </p:nvPicPr>
        <p:blipFill rotWithShape="1">
          <a:blip r:embed="rId3">
            <a:alphaModFix/>
          </a:blip>
          <a:srcRect b="0" l="0" r="0" t="0"/>
          <a:stretch/>
        </p:blipFill>
        <p:spPr>
          <a:xfrm>
            <a:off x="4662227" y="0"/>
            <a:ext cx="4470400" cy="3352800"/>
          </a:xfrm>
          <a:prstGeom prst="rect">
            <a:avLst/>
          </a:prstGeom>
          <a:noFill/>
          <a:ln>
            <a:noFill/>
          </a:ln>
        </p:spPr>
      </p:pic>
      <p:pic>
        <p:nvPicPr>
          <p:cNvPr id="296" name="Google Shape;296;p23"/>
          <p:cNvPicPr preferRelativeResize="0"/>
          <p:nvPr/>
        </p:nvPicPr>
        <p:blipFill rotWithShape="1">
          <a:blip r:embed="rId4">
            <a:alphaModFix/>
          </a:blip>
          <a:srcRect b="0" l="0" r="0" t="0"/>
          <a:stretch/>
        </p:blipFill>
        <p:spPr>
          <a:xfrm>
            <a:off x="0" y="-22746"/>
            <a:ext cx="4876800" cy="3657600"/>
          </a:xfrm>
          <a:prstGeom prst="rect">
            <a:avLst/>
          </a:prstGeom>
          <a:noFill/>
          <a:ln>
            <a:noFill/>
          </a:ln>
        </p:spPr>
      </p:pic>
      <p:pic>
        <p:nvPicPr>
          <p:cNvPr id="297" name="Google Shape;297;p23"/>
          <p:cNvPicPr preferRelativeResize="0"/>
          <p:nvPr/>
        </p:nvPicPr>
        <p:blipFill rotWithShape="1">
          <a:blip r:embed="rId5">
            <a:alphaModFix/>
          </a:blip>
          <a:srcRect b="0" l="0" r="0" t="0"/>
          <a:stretch/>
        </p:blipFill>
        <p:spPr>
          <a:xfrm>
            <a:off x="-70590" y="3559792"/>
            <a:ext cx="4469340" cy="3298208"/>
          </a:xfrm>
          <a:prstGeom prst="rect">
            <a:avLst/>
          </a:prstGeom>
          <a:noFill/>
          <a:ln>
            <a:noFill/>
          </a:ln>
        </p:spPr>
      </p:pic>
      <p:pic>
        <p:nvPicPr>
          <p:cNvPr id="298" name="Google Shape;298;p23"/>
          <p:cNvPicPr preferRelativeResize="0"/>
          <p:nvPr/>
        </p:nvPicPr>
        <p:blipFill rotWithShape="1">
          <a:blip r:embed="rId6">
            <a:alphaModFix/>
          </a:blip>
          <a:srcRect b="0" l="0" r="0" t="0"/>
          <a:stretch/>
        </p:blipFill>
        <p:spPr>
          <a:xfrm>
            <a:off x="4329976" y="3247482"/>
            <a:ext cx="4814024" cy="36105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24"/>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304" name="Google Shape;304;p24"/>
          <p:cNvSpPr txBox="1"/>
          <p:nvPr>
            <p:ph type="title"/>
          </p:nvPr>
        </p:nvSpPr>
        <p:spPr>
          <a:xfrm>
            <a:off x="457200" y="274638"/>
            <a:ext cx="8686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200"/>
              <a:buFont typeface="Times New Roman"/>
              <a:buNone/>
            </a:pPr>
            <a:r>
              <a:rPr b="1" lang="ru-RU" sz="3200">
                <a:latin typeface="Times New Roman"/>
                <a:ea typeface="Times New Roman"/>
                <a:cs typeface="Times New Roman"/>
                <a:sym typeface="Times New Roman"/>
              </a:rPr>
              <a:t>                     Виконання «Закону про мови»</a:t>
            </a:r>
            <a:br>
              <a:rPr lang="ru-RU" sz="3200">
                <a:latin typeface="Times New Roman"/>
                <a:ea typeface="Times New Roman"/>
                <a:cs typeface="Times New Roman"/>
                <a:sym typeface="Times New Roman"/>
              </a:rPr>
            </a:br>
            <a:endParaRPr sz="3200">
              <a:latin typeface="Times New Roman"/>
              <a:ea typeface="Times New Roman"/>
              <a:cs typeface="Times New Roman"/>
              <a:sym typeface="Times New Roman"/>
            </a:endParaRPr>
          </a:p>
        </p:txBody>
      </p:sp>
      <p:sp>
        <p:nvSpPr>
          <p:cNvPr id="305" name="Google Shape;305;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just">
              <a:lnSpc>
                <a:spcPct val="110000"/>
              </a:lnSpc>
              <a:spcBef>
                <a:spcPts val="0"/>
              </a:spcBef>
              <a:spcAft>
                <a:spcPts val="0"/>
              </a:spcAft>
              <a:buClr>
                <a:schemeClr val="dk1"/>
              </a:buClr>
              <a:buSzPct val="100000"/>
              <a:buChar char="•"/>
            </a:pPr>
            <a:r>
              <a:rPr lang="ru-RU">
                <a:latin typeface="Times New Roman"/>
                <a:ea typeface="Times New Roman"/>
                <a:cs typeface="Times New Roman"/>
                <a:sym typeface="Times New Roman"/>
              </a:rPr>
              <a:t>Заклад дошкільної освіти здійснює реалізацію ст.10 Конституції України, Закону України «Про мови». Систематизована  нормативно - правова база з даного питання. Адміністрація та педагоги володіють державною мовою. </a:t>
            </a:r>
            <a:endParaRPr/>
          </a:p>
          <a:p>
            <a:pPr indent="-342900" lvl="0" marL="342900" rtl="0" algn="just">
              <a:lnSpc>
                <a:spcPct val="110000"/>
              </a:lnSpc>
              <a:spcBef>
                <a:spcPts val="0"/>
              </a:spcBef>
              <a:spcAft>
                <a:spcPts val="0"/>
              </a:spcAft>
              <a:buClr>
                <a:schemeClr val="dk1"/>
              </a:buClr>
              <a:buSzPct val="100000"/>
              <a:buChar char="•"/>
            </a:pPr>
            <a:r>
              <a:rPr lang="ru-RU">
                <a:latin typeface="Times New Roman"/>
                <a:ea typeface="Times New Roman"/>
                <a:cs typeface="Times New Roman"/>
                <a:sym typeface="Times New Roman"/>
              </a:rPr>
              <a:t>ЗДО № 1 україномовний, освітньо – виховний процес, ведення ділової документації здійснюється державною мовою. </a:t>
            </a:r>
            <a:endParaRPr/>
          </a:p>
          <a:p>
            <a:pPr indent="-342900" lvl="0" marL="342900" rtl="0" algn="just">
              <a:lnSpc>
                <a:spcPct val="110000"/>
              </a:lnSpc>
              <a:spcBef>
                <a:spcPts val="0"/>
              </a:spcBef>
              <a:spcAft>
                <a:spcPts val="0"/>
              </a:spcAft>
              <a:buClr>
                <a:schemeClr val="dk1"/>
              </a:buClr>
              <a:buSzPct val="100000"/>
              <a:buChar char="•"/>
            </a:pPr>
            <a:r>
              <a:rPr lang="ru-RU">
                <a:latin typeface="Times New Roman"/>
                <a:ea typeface="Times New Roman"/>
                <a:cs typeface="Times New Roman"/>
                <a:sym typeface="Times New Roman"/>
              </a:rPr>
              <a:t>Проводиться популяризація української мови серед батьків .</a:t>
            </a:r>
            <a:endParaRPr>
              <a:latin typeface="Times New Roman"/>
              <a:ea typeface="Times New Roman"/>
              <a:cs typeface="Times New Roman"/>
              <a:sym typeface="Times New Roman"/>
            </a:endParaRPr>
          </a:p>
          <a:p>
            <a:pPr indent="-342900" lvl="0" marL="342900" rtl="0" algn="l">
              <a:spcBef>
                <a:spcPts val="592"/>
              </a:spcBef>
              <a:spcAft>
                <a:spcPts val="0"/>
              </a:spcAft>
              <a:buClr>
                <a:schemeClr val="dk1"/>
              </a:buClr>
              <a:buSzPct val="100000"/>
              <a:buNone/>
            </a:pPr>
            <a:r>
              <a:t/>
            </a:r>
            <a:endParaRPr/>
          </a:p>
        </p:txBody>
      </p:sp>
      <p:pic>
        <p:nvPicPr>
          <p:cNvPr id="306" name="Google Shape;306;p24"/>
          <p:cNvPicPr preferRelativeResize="0"/>
          <p:nvPr/>
        </p:nvPicPr>
        <p:blipFill rotWithShape="1">
          <a:blip r:embed="rId4">
            <a:alphaModFix/>
          </a:blip>
          <a:srcRect b="0" l="0" r="0" t="0"/>
          <a:stretch/>
        </p:blipFill>
        <p:spPr>
          <a:xfrm>
            <a:off x="-32982" y="-853"/>
            <a:ext cx="2819400" cy="167725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12" name="Google Shape;312;p25"/>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313" name="Google Shape;313;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314" name="Google Shape;314;p25"/>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315" name="Google Shape;315;p25"/>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316" name="Google Shape;316;p25"/>
          <p:cNvPicPr preferRelativeResize="0"/>
          <p:nvPr/>
        </p:nvPicPr>
        <p:blipFill rotWithShape="1">
          <a:blip r:embed="rId4">
            <a:alphaModFix/>
          </a:blip>
          <a:srcRect b="0" l="0" r="0" t="0"/>
          <a:stretch/>
        </p:blipFill>
        <p:spPr>
          <a:xfrm>
            <a:off x="28427" y="0"/>
            <a:ext cx="2268100" cy="1302400"/>
          </a:xfrm>
          <a:prstGeom prst="rect">
            <a:avLst/>
          </a:prstGeom>
          <a:noFill/>
          <a:ln>
            <a:noFill/>
          </a:ln>
        </p:spPr>
      </p:pic>
      <p:sp>
        <p:nvSpPr>
          <p:cNvPr id="317" name="Google Shape;317;p25"/>
          <p:cNvSpPr/>
          <p:nvPr/>
        </p:nvSpPr>
        <p:spPr>
          <a:xfrm>
            <a:off x="609600" y="207969"/>
            <a:ext cx="8258246" cy="5940088"/>
          </a:xfrm>
          <a:prstGeom prst="rect">
            <a:avLst/>
          </a:prstGeom>
          <a:noFill/>
          <a:ln>
            <a:noFill/>
          </a:ln>
        </p:spPr>
        <p:txBody>
          <a:bodyPr anchorCtr="0" anchor="t" bIns="45700" lIns="91425" spcFirstLastPara="1" rIns="91425" wrap="square" tIns="45700">
            <a:spAutoFit/>
          </a:bodyPr>
          <a:lstStyle/>
          <a:p>
            <a:pPr indent="-635" lvl="0" marL="635" marR="0" rtl="0" algn="ctr">
              <a:spcBef>
                <a:spcPts val="0"/>
              </a:spcBef>
              <a:spcAft>
                <a:spcPts val="0"/>
              </a:spcAft>
              <a:buNone/>
            </a:pPr>
            <a:r>
              <a:rPr b="1" i="1" lang="ru-RU" sz="2000">
                <a:solidFill>
                  <a:srgbClr val="000000"/>
                </a:solidFill>
                <a:latin typeface="Times New Roman"/>
                <a:ea typeface="Times New Roman"/>
                <a:cs typeface="Times New Roman"/>
                <a:sym typeface="Times New Roman"/>
              </a:rPr>
              <a:t>Внутрішня система забезпечення якості освіти</a:t>
            </a:r>
            <a:endParaRPr/>
          </a:p>
          <a:p>
            <a:pPr indent="-635" lvl="0" marL="635" marR="0" rtl="0" algn="ctr">
              <a:spcBef>
                <a:spcPts val="0"/>
              </a:spcBef>
              <a:spcAft>
                <a:spcPts val="0"/>
              </a:spcAft>
              <a:buNone/>
            </a:pPr>
            <a:r>
              <a:t/>
            </a:r>
            <a:endParaRPr i="1" sz="2000">
              <a:solidFill>
                <a:schemeClr val="dk1"/>
              </a:solidFill>
              <a:latin typeface="Times New Roman"/>
              <a:ea typeface="Times New Roman"/>
              <a:cs typeface="Times New Roman"/>
              <a:sym typeface="Times New Roman"/>
            </a:endParaRPr>
          </a:p>
          <a:p>
            <a:pPr indent="-635" lvl="0" marL="635" marR="0" rtl="0" algn="just">
              <a:spcBef>
                <a:spcPts val="0"/>
              </a:spcBef>
              <a:spcAft>
                <a:spcPts val="0"/>
              </a:spcAft>
              <a:buNone/>
            </a:pPr>
            <a:r>
              <a:rPr lang="ru-RU" sz="1800">
                <a:solidFill>
                  <a:srgbClr val="000000"/>
                </a:solidFill>
                <a:latin typeface="Times New Roman"/>
                <a:ea typeface="Times New Roman"/>
                <a:cs typeface="Times New Roman"/>
                <a:sym typeface="Times New Roman"/>
              </a:rPr>
              <a:t>                                    </a:t>
            </a:r>
            <a:r>
              <a:rPr lang="ru-RU" sz="1400">
                <a:solidFill>
                  <a:srgbClr val="000000"/>
                </a:solidFill>
                <a:latin typeface="Times New Roman"/>
                <a:ea typeface="Times New Roman"/>
                <a:cs typeface="Times New Roman"/>
                <a:sym typeface="Times New Roman"/>
              </a:rPr>
              <a:t>Для повноцінного розвитку дитини в дошкільному закладі          </a:t>
            </a:r>
            <a:endParaRPr/>
          </a:p>
          <a:p>
            <a:pPr indent="-635" lvl="0" marL="635" marR="0" rtl="0" algn="just">
              <a:spcBef>
                <a:spcPts val="0"/>
              </a:spcBef>
              <a:spcAft>
                <a:spcPts val="0"/>
              </a:spcAft>
              <a:buNone/>
            </a:pPr>
            <a:r>
              <a:rPr lang="ru-RU" sz="1400">
                <a:solidFill>
                  <a:srgbClr val="000000"/>
                </a:solidFill>
                <a:latin typeface="Times New Roman"/>
                <a:ea typeface="Times New Roman"/>
                <a:cs typeface="Times New Roman"/>
                <a:sym typeface="Times New Roman"/>
              </a:rPr>
              <a:t>                                     створені необхідні умови, що забезпечують високий рівень захисту життя і здоров'я дітей, психологічний комфорт. Відповідають вимогам Базового компоненту, комплексній програмі «Стежинки у Всесвіт», Примірному переліку ігрового та навчально – дидактичного обладнання (наказ МОН №1633 від 19.12.2017р.), Положенню про внутрішню систему забезпечення якості освіти закладу дошкільної освіти (затверджено педагогічною радою протокол № 2 від 25.11.2021р.р.), віковим особливостям вихованців. </a:t>
            </a:r>
            <a:endParaRPr sz="1400">
              <a:solidFill>
                <a:schemeClr val="dk1"/>
              </a:solidFill>
              <a:latin typeface="Times New Roman"/>
              <a:ea typeface="Times New Roman"/>
              <a:cs typeface="Times New Roman"/>
              <a:sym typeface="Times New Roman"/>
            </a:endParaRPr>
          </a:p>
          <a:p>
            <a:pPr indent="-635" lvl="0" marL="635" marR="0" rtl="0" algn="just">
              <a:spcBef>
                <a:spcPts val="0"/>
              </a:spcBef>
              <a:spcAft>
                <a:spcPts val="0"/>
              </a:spcAft>
              <a:buNone/>
            </a:pPr>
            <a:r>
              <a:rPr lang="ru-RU" sz="1400">
                <a:solidFill>
                  <a:srgbClr val="000000"/>
                </a:solidFill>
                <a:latin typeface="Times New Roman"/>
                <a:ea typeface="Times New Roman"/>
                <a:cs typeface="Times New Roman"/>
                <a:sym typeface="Times New Roman"/>
              </a:rPr>
              <a:t>Акцентувалась увага на основних </a:t>
            </a:r>
            <a:r>
              <a:rPr lang="ru-RU" sz="1400">
                <a:solidFill>
                  <a:schemeClr val="dk1"/>
                </a:solidFill>
                <a:latin typeface="Times New Roman"/>
                <a:ea typeface="Times New Roman"/>
                <a:cs typeface="Times New Roman"/>
                <a:sym typeface="Times New Roman"/>
              </a:rPr>
              <a:t>напрямках</a:t>
            </a:r>
            <a:r>
              <a:rPr lang="ru-RU" sz="1400">
                <a:solidFill>
                  <a:srgbClr val="000000"/>
                </a:solidFill>
                <a:latin typeface="Times New Roman"/>
                <a:ea typeface="Times New Roman"/>
                <a:cs typeface="Times New Roman"/>
                <a:sym typeface="Times New Roman"/>
              </a:rPr>
              <a:t> внутрішньої системи забезпечення якості освітньої діяльності:</a:t>
            </a:r>
            <a:endParaRPr sz="14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rgbClr val="000000"/>
              </a:buClr>
              <a:buSzPts val="1400"/>
              <a:buFont typeface="Arial"/>
              <a:buChar char="⮚"/>
            </a:pPr>
            <a:r>
              <a:rPr i="1" lang="ru-RU" sz="1400">
                <a:solidFill>
                  <a:srgbClr val="000000"/>
                </a:solidFill>
                <a:latin typeface="Noto Sans Symbols"/>
                <a:ea typeface="Noto Sans Symbols"/>
                <a:cs typeface="Noto Sans Symbols"/>
                <a:sym typeface="Noto Sans Symbols"/>
              </a:rPr>
              <a:t>освітнє середовище;</a:t>
            </a:r>
            <a:endParaRPr i="1" sz="1400">
              <a:solidFill>
                <a:schemeClr val="dk1"/>
              </a:solidFill>
              <a:latin typeface="Noto Sans Symbols"/>
              <a:ea typeface="Noto Sans Symbols"/>
              <a:cs typeface="Noto Sans Symbols"/>
              <a:sym typeface="Noto Sans Symbols"/>
            </a:endParaRPr>
          </a:p>
          <a:p>
            <a:pPr indent="-342900" lvl="0" marL="342900" marR="0" rtl="0" algn="just">
              <a:spcBef>
                <a:spcPts val="0"/>
              </a:spcBef>
              <a:spcAft>
                <a:spcPts val="0"/>
              </a:spcAft>
              <a:buClr>
                <a:srgbClr val="000000"/>
              </a:buClr>
              <a:buSzPts val="1400"/>
              <a:buFont typeface="Arial"/>
              <a:buChar char="⮚"/>
            </a:pPr>
            <a:r>
              <a:rPr i="1" lang="ru-RU" sz="1400">
                <a:solidFill>
                  <a:srgbClr val="000000"/>
                </a:solidFill>
                <a:latin typeface="Noto Sans Symbols"/>
                <a:ea typeface="Noto Sans Symbols"/>
                <a:cs typeface="Noto Sans Symbols"/>
                <a:sym typeface="Noto Sans Symbols"/>
              </a:rPr>
              <a:t>система педагогічної діяльності;</a:t>
            </a:r>
            <a:endParaRPr i="1" sz="1400">
              <a:solidFill>
                <a:schemeClr val="dk1"/>
              </a:solidFill>
              <a:latin typeface="Noto Sans Symbols"/>
              <a:ea typeface="Noto Sans Symbols"/>
              <a:cs typeface="Noto Sans Symbols"/>
              <a:sym typeface="Noto Sans Symbols"/>
            </a:endParaRPr>
          </a:p>
          <a:p>
            <a:pPr indent="-342900" lvl="0" marL="342900" marR="0" rtl="0" algn="just">
              <a:spcBef>
                <a:spcPts val="0"/>
              </a:spcBef>
              <a:spcAft>
                <a:spcPts val="0"/>
              </a:spcAft>
              <a:buClr>
                <a:srgbClr val="000000"/>
              </a:buClr>
              <a:buSzPts val="1400"/>
              <a:buFont typeface="Arial"/>
              <a:buChar char="⮚"/>
            </a:pPr>
            <a:r>
              <a:rPr i="1" lang="ru-RU" sz="1400">
                <a:solidFill>
                  <a:srgbClr val="000000"/>
                </a:solidFill>
                <a:latin typeface="Noto Sans Symbols"/>
                <a:ea typeface="Noto Sans Symbols"/>
                <a:cs typeface="Noto Sans Symbols"/>
                <a:sym typeface="Noto Sans Symbols"/>
              </a:rPr>
              <a:t>система оцінювання здобувачів освіти;</a:t>
            </a:r>
            <a:endParaRPr i="1" sz="1400">
              <a:solidFill>
                <a:schemeClr val="dk1"/>
              </a:solidFill>
              <a:latin typeface="Noto Sans Symbols"/>
              <a:ea typeface="Noto Sans Symbols"/>
              <a:cs typeface="Noto Sans Symbols"/>
              <a:sym typeface="Noto Sans Symbols"/>
            </a:endParaRPr>
          </a:p>
          <a:p>
            <a:pPr indent="-342900" lvl="0" marL="342900" marR="0" rtl="0" algn="just">
              <a:spcBef>
                <a:spcPts val="0"/>
              </a:spcBef>
              <a:spcAft>
                <a:spcPts val="0"/>
              </a:spcAft>
              <a:buClr>
                <a:srgbClr val="000000"/>
              </a:buClr>
              <a:buSzPts val="1400"/>
              <a:buFont typeface="Arial"/>
              <a:buChar char="⮚"/>
            </a:pPr>
            <a:r>
              <a:rPr i="1" lang="ru-RU" sz="1400">
                <a:solidFill>
                  <a:srgbClr val="000000"/>
                </a:solidFill>
                <a:latin typeface="Noto Sans Symbols"/>
                <a:ea typeface="Noto Sans Symbols"/>
                <a:cs typeface="Noto Sans Symbols"/>
                <a:sym typeface="Noto Sans Symbols"/>
              </a:rPr>
              <a:t>система управлінської діяльності.</a:t>
            </a:r>
            <a:endParaRPr/>
          </a:p>
          <a:p>
            <a:pPr indent="0" lvl="0" marL="0" marR="0" rtl="0" algn="just">
              <a:spcBef>
                <a:spcPts val="0"/>
              </a:spcBef>
              <a:spcAft>
                <a:spcPts val="0"/>
              </a:spcAft>
              <a:buNone/>
            </a:pPr>
            <a:r>
              <a:rPr lang="ru-RU" sz="1400">
                <a:solidFill>
                  <a:schemeClr val="dk1"/>
                </a:solidFill>
                <a:latin typeface="Times New Roman"/>
                <a:ea typeface="Times New Roman"/>
                <a:cs typeface="Times New Roman"/>
                <a:sym typeface="Times New Roman"/>
              </a:rPr>
              <a:t>Затверджено Положення про внутрішню систему забезпечення якості освіти, де вказані стратегія та процедури забезпечення якості освіти, принципи стратегії, завдання, форми, критерії, очікувані результати, показники опису та інструментів моніторингу якості освіти, механізми забезпечення академічної доброчесності педагогів, критерії оцінювання рівня компетентності дошкільників, критерії оцінювання роботи педагога, критерії оцінювання управлінської діяльності керівника, наявність необхідних ресурсів для організації освітнього процесу, інформаційна система для ефективного управління дошкільним закладом, інклюзивне освітнє середовище та розумне пристосування. Розроблено та затверджено Стратегію розвитку закладу на 2022-2025 роки за чотирма напрямами: освітнє середовище, здобувачі, педагогічна діяльність педагогічних працівників закладу освіти, управлінські процеси дошкільного закладу.</a:t>
            </a:r>
            <a:endParaRPr/>
          </a:p>
          <a:p>
            <a:pPr indent="0" lvl="0" marL="0" marR="0" rtl="0" algn="just">
              <a:spcBef>
                <a:spcPts val="0"/>
              </a:spcBef>
              <a:spcAft>
                <a:spcPts val="0"/>
              </a:spcAft>
              <a:buNone/>
            </a:pPr>
            <a:r>
              <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6"/>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323" name="Google Shape;323;p26"/>
          <p:cNvSpPr txBox="1"/>
          <p:nvPr>
            <p:ph type="title"/>
          </p:nvPr>
        </p:nvSpPr>
        <p:spPr>
          <a:xfrm>
            <a:off x="685800" y="381000"/>
            <a:ext cx="8458200" cy="1471613"/>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Times New Roman"/>
              <a:buNone/>
            </a:pPr>
            <a:r>
              <a:rPr lang="ru-RU" sz="3600">
                <a:latin typeface="Times New Roman"/>
                <a:ea typeface="Times New Roman"/>
                <a:cs typeface="Times New Roman"/>
                <a:sym typeface="Times New Roman"/>
              </a:rPr>
              <a:t>             </a:t>
            </a:r>
            <a:br>
              <a:rPr lang="ru-RU" sz="3600">
                <a:latin typeface="Times New Roman"/>
                <a:ea typeface="Times New Roman"/>
                <a:cs typeface="Times New Roman"/>
                <a:sym typeface="Times New Roman"/>
              </a:rPr>
            </a:br>
            <a:br>
              <a:rPr lang="ru-RU" sz="3600">
                <a:latin typeface="Times New Roman"/>
                <a:ea typeface="Times New Roman"/>
                <a:cs typeface="Times New Roman"/>
                <a:sym typeface="Times New Roman"/>
              </a:rPr>
            </a:br>
            <a:br>
              <a:rPr lang="ru-RU" sz="3600">
                <a:latin typeface="Times New Roman"/>
                <a:ea typeface="Times New Roman"/>
                <a:cs typeface="Times New Roman"/>
                <a:sym typeface="Times New Roman"/>
              </a:rPr>
            </a:br>
            <a:br>
              <a:rPr lang="ru-RU" sz="3600">
                <a:latin typeface="Times New Roman"/>
                <a:ea typeface="Times New Roman"/>
                <a:cs typeface="Times New Roman"/>
                <a:sym typeface="Times New Roman"/>
              </a:rPr>
            </a:br>
            <a:br>
              <a:rPr lang="ru-RU" sz="3600">
                <a:latin typeface="Times New Roman"/>
                <a:ea typeface="Times New Roman"/>
                <a:cs typeface="Times New Roman"/>
                <a:sym typeface="Times New Roman"/>
              </a:rPr>
            </a:br>
            <a:br>
              <a:rPr lang="ru-RU" sz="3600">
                <a:latin typeface="Times New Roman"/>
                <a:ea typeface="Times New Roman"/>
                <a:cs typeface="Times New Roman"/>
                <a:sym typeface="Times New Roman"/>
              </a:rPr>
            </a:br>
            <a:r>
              <a:rPr lang="ru-RU" sz="3600">
                <a:latin typeface="Times New Roman"/>
                <a:ea typeface="Times New Roman"/>
                <a:cs typeface="Times New Roman"/>
                <a:sym typeface="Times New Roman"/>
              </a:rPr>
              <a:t>                   </a:t>
            </a:r>
            <a:br>
              <a:rPr lang="ru-RU" sz="3600">
                <a:latin typeface="Times New Roman"/>
                <a:ea typeface="Times New Roman"/>
                <a:cs typeface="Times New Roman"/>
                <a:sym typeface="Times New Roman"/>
              </a:rPr>
            </a:br>
            <a:r>
              <a:rPr lang="ru-RU" sz="3600">
                <a:latin typeface="Times New Roman"/>
                <a:ea typeface="Times New Roman"/>
                <a:cs typeface="Times New Roman"/>
                <a:sym typeface="Times New Roman"/>
              </a:rPr>
              <a:t>                </a:t>
            </a:r>
            <a:br>
              <a:rPr lang="ru-RU" sz="3600">
                <a:latin typeface="Times New Roman"/>
                <a:ea typeface="Times New Roman"/>
                <a:cs typeface="Times New Roman"/>
                <a:sym typeface="Times New Roman"/>
              </a:rPr>
            </a:br>
            <a:r>
              <a:rPr lang="ru-RU" sz="3600">
                <a:latin typeface="Times New Roman"/>
                <a:ea typeface="Times New Roman"/>
                <a:cs typeface="Times New Roman"/>
                <a:sym typeface="Times New Roman"/>
              </a:rPr>
              <a:t>                  </a:t>
            </a:r>
            <a:br>
              <a:rPr lang="ru-RU" sz="3600">
                <a:latin typeface="Times New Roman"/>
                <a:ea typeface="Times New Roman"/>
                <a:cs typeface="Times New Roman"/>
                <a:sym typeface="Times New Roman"/>
              </a:rPr>
            </a:br>
            <a:r>
              <a:rPr lang="ru-RU" sz="3600">
                <a:latin typeface="Times New Roman"/>
                <a:ea typeface="Times New Roman"/>
                <a:cs typeface="Times New Roman"/>
                <a:sym typeface="Times New Roman"/>
              </a:rPr>
              <a:t>                </a:t>
            </a:r>
            <a:r>
              <a:rPr b="1" i="1" lang="ru-RU" sz="2700">
                <a:latin typeface="Times New Roman"/>
                <a:ea typeface="Times New Roman"/>
                <a:cs typeface="Times New Roman"/>
                <a:sym typeface="Times New Roman"/>
              </a:rPr>
              <a:t>Методична робота з педагогічними кадрами </a:t>
            </a:r>
            <a:br>
              <a:rPr b="1" i="1" lang="ru-RU" sz="2700">
                <a:latin typeface="Times New Roman"/>
                <a:ea typeface="Times New Roman"/>
                <a:cs typeface="Times New Roman"/>
                <a:sym typeface="Times New Roman"/>
              </a:rPr>
            </a:br>
            <a:r>
              <a:rPr b="1" i="1" lang="ru-RU" sz="2700">
                <a:latin typeface="Times New Roman"/>
                <a:ea typeface="Times New Roman"/>
                <a:cs typeface="Times New Roman"/>
                <a:sym typeface="Times New Roman"/>
              </a:rPr>
              <a:t>                    </a:t>
            </a:r>
            <a:r>
              <a:rPr b="1" lang="ru-RU" sz="1600">
                <a:solidFill>
                  <a:srgbClr val="000000"/>
                </a:solidFill>
                <a:latin typeface="Times New Roman"/>
                <a:ea typeface="Times New Roman"/>
                <a:cs typeface="Times New Roman"/>
                <a:sym typeface="Times New Roman"/>
              </a:rPr>
              <a:t>Навчально – виховний  процес </a:t>
            </a:r>
            <a:r>
              <a:rPr lang="ru-RU" sz="1600">
                <a:solidFill>
                  <a:srgbClr val="000000"/>
                </a:solidFill>
                <a:latin typeface="Times New Roman"/>
                <a:ea typeface="Times New Roman"/>
                <a:cs typeface="Times New Roman"/>
                <a:sym typeface="Times New Roman"/>
              </a:rPr>
              <a:t>в закладі координує вихователь-методист Лойко Т.М.          </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Центром методичної допомоги педагогічним працівникам закладу дошкільної освіти є        </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методичний кабінет, робота якого організовується з урахуванням вимог нормативно-             </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правових актів.</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Зміст освітнього процесу у закладі дошкільної освіти реалізується відповідно до вимог чинних програм розвитку, виховання і навчання дітей, а саме:</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нової редакції Базового компоненту дошкільної освіти;</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методичних рекомендацій МОН на 2022 – 2023 навчальний рік;</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плану роботи на навчальний рік та Стратегії розвитку ЗДО;</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комплексної освітньої програми «Стежинки у Всесвіт»;</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Альтернативна програма “STREAM – освіта, або Стежинки у Всесвіт”;</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Парціальна програма «Безмежний світ гри з LEGO»,</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Програма соціальної та фінансової грамотності дітей дошкільного віку від  3 до 6 років; </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Парціальна програма «Казкова фізкультура» з фізичного виховання дітей раннього та дошкільного віку (автор — М. Єфименко) </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Парціальна програма з основ здоров’я та безпеки життєдіяльності дітей дошкільного віку «Про себе треба знати, про себе треба дбати» (автор — Л. Лохвицька), </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 Парціальна програма з національно-патріотичного виховання для дітей середнього та старшого дошкільного віку «Україна — моя Батьківщина» (за загальною науковою редакцією О. Рейпольської) та передбачає чергування різних видів діяльності  у тому числі з особливими освітніми потребами.</a:t>
            </a:r>
            <a:br>
              <a:rPr lang="ru-RU" sz="1600">
                <a:solidFill>
                  <a:srgbClr val="000000"/>
                </a:solidFill>
                <a:latin typeface="Times New Roman"/>
                <a:ea typeface="Times New Roman"/>
                <a:cs typeface="Times New Roman"/>
                <a:sym typeface="Times New Roman"/>
              </a:rPr>
            </a:br>
            <a:r>
              <a:rPr lang="ru-RU" sz="1600">
                <a:solidFill>
                  <a:srgbClr val="000000"/>
                </a:solidFill>
                <a:latin typeface="Times New Roman"/>
                <a:ea typeface="Times New Roman"/>
                <a:cs typeface="Times New Roman"/>
                <a:sym typeface="Times New Roman"/>
              </a:rPr>
              <a:t>Аналіз результатів роботи закладу за минулий навчальний рік продемонстрував, що організація освітнього процесу в ЗДО має тенденцію до розвитку, бо діяльність адміністрації  та педагогічного колективу спрямована на постійне підвищення якості надання освітніх послуг.</a:t>
            </a:r>
            <a:r>
              <a:rPr lang="ru-RU" sz="1600">
                <a:latin typeface="Times New Roman"/>
                <a:ea typeface="Times New Roman"/>
                <a:cs typeface="Times New Roman"/>
                <a:sym typeface="Times New Roman"/>
              </a:rPr>
              <a:t> Систематична, планомірна  робота вихователів з дошкільниками була спрямована на становлення у дитини дошкільного віку основної компетентності - вміння взаємодіяти, співпрацювати, розуміти, самореалізовуватися в соціумі серед ровесників, молодших і старших за віком людей.</a:t>
            </a:r>
            <a:br>
              <a:rPr lang="ru-RU" sz="1600">
                <a:latin typeface="Times New Roman"/>
                <a:ea typeface="Times New Roman"/>
                <a:cs typeface="Times New Roman"/>
                <a:sym typeface="Times New Roman"/>
              </a:rPr>
            </a:br>
            <a:endParaRPr sz="1600">
              <a:latin typeface="Times New Roman"/>
              <a:ea typeface="Times New Roman"/>
              <a:cs typeface="Times New Roman"/>
              <a:sym typeface="Times New Roman"/>
            </a:endParaRPr>
          </a:p>
        </p:txBody>
      </p:sp>
      <p:pic>
        <p:nvPicPr>
          <p:cNvPr id="324" name="Google Shape;324;p26"/>
          <p:cNvPicPr preferRelativeResize="0"/>
          <p:nvPr/>
        </p:nvPicPr>
        <p:blipFill rotWithShape="1">
          <a:blip r:embed="rId4">
            <a:alphaModFix/>
          </a:blip>
          <a:srcRect b="0" l="0" r="0" t="0"/>
          <a:stretch/>
        </p:blipFill>
        <p:spPr>
          <a:xfrm>
            <a:off x="76200" y="76200"/>
            <a:ext cx="2057400" cy="16095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30" name="Google Shape;330;p27"/>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331" name="Google Shape;331;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332" name="Google Shape;332;p27"/>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333" name="Google Shape;333;p27"/>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334" name="Google Shape;334;p27"/>
          <p:cNvPicPr preferRelativeResize="0"/>
          <p:nvPr/>
        </p:nvPicPr>
        <p:blipFill rotWithShape="1">
          <a:blip r:embed="rId4">
            <a:alphaModFix/>
          </a:blip>
          <a:srcRect b="0" l="0" r="0" t="0"/>
          <a:stretch/>
        </p:blipFill>
        <p:spPr>
          <a:xfrm>
            <a:off x="0" y="0"/>
            <a:ext cx="1981614" cy="1143000"/>
          </a:xfrm>
          <a:prstGeom prst="rect">
            <a:avLst/>
          </a:prstGeom>
          <a:noFill/>
          <a:ln>
            <a:noFill/>
          </a:ln>
        </p:spPr>
      </p:pic>
      <p:sp>
        <p:nvSpPr>
          <p:cNvPr id="335" name="Google Shape;335;p27"/>
          <p:cNvSpPr/>
          <p:nvPr/>
        </p:nvSpPr>
        <p:spPr>
          <a:xfrm>
            <a:off x="152400" y="37133"/>
            <a:ext cx="8839200" cy="63709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r>
              <a:rPr b="1" i="1" lang="ru-RU" sz="2400">
                <a:solidFill>
                  <a:schemeClr val="dk1"/>
                </a:solidFill>
                <a:latin typeface="Times New Roman"/>
                <a:ea typeface="Times New Roman"/>
                <a:cs typeface="Times New Roman"/>
                <a:sym typeface="Times New Roman"/>
              </a:rPr>
              <a:t>Пріоритетні напрямки діяльності ЗДО</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Реалізовуючи державну політику в галузі дошкільної освіти, перед колективом були поставлені наступні завдання в  методичній, дослідно-експериментальній, освітній  роботі закладу дошкільної освіти на 2022 – 2023 навчальний рік: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1. </a:t>
            </a:r>
            <a:r>
              <a:rPr b="1" lang="ru-RU" sz="1800">
                <a:solidFill>
                  <a:schemeClr val="dk1"/>
                </a:solidFill>
                <a:latin typeface="Times New Roman"/>
                <a:ea typeface="Times New Roman"/>
                <a:cs typeface="Times New Roman"/>
                <a:sym typeface="Times New Roman"/>
              </a:rPr>
              <a:t>Розвивати</a:t>
            </a:r>
            <a:r>
              <a:rPr lang="ru-RU" sz="1800">
                <a:solidFill>
                  <a:schemeClr val="dk1"/>
                </a:solidFill>
                <a:latin typeface="Times New Roman"/>
                <a:ea typeface="Times New Roman"/>
                <a:cs typeface="Times New Roman"/>
                <a:sym typeface="Times New Roman"/>
              </a:rPr>
              <a:t> основи патріотичної свідомості дошкільників з високими морально – духовними якостями, про місце кожної людини в соціальному середовищі, навичками культури спілкування, знаннями про українську культуру та звичаї, виховувати почуття власної гідності як представника українського народу, як важливі чинники в національно – патріотичному вихованні.                                                                                                                                             2. </a:t>
            </a:r>
            <a:r>
              <a:rPr b="1" lang="ru-RU" sz="1800">
                <a:solidFill>
                  <a:schemeClr val="dk1"/>
                </a:solidFill>
                <a:latin typeface="Times New Roman"/>
                <a:ea typeface="Times New Roman"/>
                <a:cs typeface="Times New Roman"/>
                <a:sym typeface="Times New Roman"/>
              </a:rPr>
              <a:t>Оптимізувати </a:t>
            </a:r>
            <a:r>
              <a:rPr lang="ru-RU" sz="1800">
                <a:solidFill>
                  <a:schemeClr val="dk1"/>
                </a:solidFill>
                <a:latin typeface="Times New Roman"/>
                <a:ea typeface="Times New Roman"/>
                <a:cs typeface="Times New Roman"/>
                <a:sym typeface="Times New Roman"/>
              </a:rPr>
              <a:t>освітню роботу з  формування життєвої компетентності дошкільників засобами LEGO – технології.                                                                                                                                3. </a:t>
            </a:r>
            <a:r>
              <a:rPr b="1" lang="ru-RU" sz="1800">
                <a:solidFill>
                  <a:schemeClr val="dk1"/>
                </a:solidFill>
                <a:latin typeface="Times New Roman"/>
                <a:ea typeface="Times New Roman"/>
                <a:cs typeface="Times New Roman"/>
                <a:sym typeface="Times New Roman"/>
              </a:rPr>
              <a:t>Розпочати </a:t>
            </a:r>
            <a:r>
              <a:rPr lang="ru-RU" sz="1800">
                <a:solidFill>
                  <a:schemeClr val="dk1"/>
                </a:solidFill>
                <a:latin typeface="Times New Roman"/>
                <a:ea typeface="Times New Roman"/>
                <a:cs typeface="Times New Roman"/>
                <a:sym typeface="Times New Roman"/>
              </a:rPr>
              <a:t>детальне вивчення основних концептуальних положень SТRЕАМ- освіти дошкільників як нового інтеграційного підходу до розвитку, виховання й навчання дітей дошкільного віку.                                                                                                                                       4. </a:t>
            </a:r>
            <a:r>
              <a:rPr b="1" lang="ru-RU" sz="1800">
                <a:solidFill>
                  <a:schemeClr val="dk1"/>
                </a:solidFill>
                <a:latin typeface="Times New Roman"/>
                <a:ea typeface="Times New Roman"/>
                <a:cs typeface="Times New Roman"/>
                <a:sym typeface="Times New Roman"/>
              </a:rPr>
              <a:t>Продовжувати </a:t>
            </a:r>
            <a:r>
              <a:rPr lang="ru-RU" sz="1800">
                <a:solidFill>
                  <a:schemeClr val="dk1"/>
                </a:solidFill>
                <a:latin typeface="Times New Roman"/>
                <a:ea typeface="Times New Roman"/>
                <a:cs typeface="Times New Roman"/>
                <a:sym typeface="Times New Roman"/>
              </a:rPr>
              <a:t>забезпечувати умови якісного інклюзивного виховання та розвитку дітей з особливими освітніми потребами.                                                                                                                   5. </a:t>
            </a:r>
            <a:r>
              <a:rPr b="1" lang="ru-RU" sz="1800">
                <a:solidFill>
                  <a:schemeClr val="dk1"/>
                </a:solidFill>
                <a:latin typeface="Times New Roman"/>
                <a:ea typeface="Times New Roman"/>
                <a:cs typeface="Times New Roman"/>
                <a:sym typeface="Times New Roman"/>
              </a:rPr>
              <a:t>Здійснювати</a:t>
            </a:r>
            <a:r>
              <a:rPr lang="ru-RU" sz="1800">
                <a:solidFill>
                  <a:schemeClr val="dk1"/>
                </a:solidFill>
                <a:latin typeface="Times New Roman"/>
                <a:ea typeface="Times New Roman"/>
                <a:cs typeface="Times New Roman"/>
                <a:sym typeface="Times New Roman"/>
              </a:rPr>
              <a:t> методичний супровід впровадження в освітній процес інноваційних технологій. Підвищувати рівень культури педагогів у використанні мультимедійних засобів для самоосвіти та в організації навчально-пізнавальної діяльності дошкільників.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42" name="Google Shape;342;p28"/>
          <p:cNvSpPr txBox="1"/>
          <p:nvPr>
            <p:ph type="title"/>
          </p:nvPr>
        </p:nvSpPr>
        <p:spPr>
          <a:xfrm>
            <a:off x="1676400" y="274638"/>
            <a:ext cx="70104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Times New Roman"/>
              <a:buNone/>
            </a:pPr>
            <a:br>
              <a:rPr lang="ru-RU" sz="1600">
                <a:latin typeface="Times New Roman"/>
                <a:ea typeface="Times New Roman"/>
                <a:cs typeface="Times New Roman"/>
                <a:sym typeface="Times New Roman"/>
              </a:rPr>
            </a:br>
            <a:r>
              <a:rPr lang="ru-RU" sz="1600">
                <a:latin typeface="Times New Roman"/>
                <a:ea typeface="Times New Roman"/>
                <a:cs typeface="Times New Roman"/>
                <a:sym typeface="Times New Roman"/>
              </a:rPr>
              <a:t>Питання поліпшення якості освіти в дошкільному закладі, неможливе без створення інноваційного простору. Особливістю роботи з інноваційної     </a:t>
            </a:r>
            <a:br>
              <a:rPr lang="ru-RU" sz="1600">
                <a:latin typeface="Times New Roman"/>
                <a:ea typeface="Times New Roman"/>
                <a:cs typeface="Times New Roman"/>
                <a:sym typeface="Times New Roman"/>
              </a:rPr>
            </a:br>
            <a:r>
              <a:rPr lang="ru-RU" sz="1600">
                <a:latin typeface="Times New Roman"/>
                <a:ea typeface="Times New Roman"/>
                <a:cs typeface="Times New Roman"/>
                <a:sym typeface="Times New Roman"/>
              </a:rPr>
              <a:t> діяльності нашого педагогічного колективу є вивчення, активне впровадження в практику роботи інноваційних педагогічних технологій, що робить заклад конкурентоспроможним на ринку освітніх послуг.	    Педагоги  поглиблено працюють за індивідуальними темами, підвищуючи свій професійний рівень.</a:t>
            </a:r>
            <a:endParaRPr sz="1600">
              <a:latin typeface="Times New Roman"/>
              <a:ea typeface="Times New Roman"/>
              <a:cs typeface="Times New Roman"/>
              <a:sym typeface="Times New Roman"/>
            </a:endParaRPr>
          </a:p>
        </p:txBody>
      </p:sp>
      <p:graphicFrame>
        <p:nvGraphicFramePr>
          <p:cNvPr id="343" name="Google Shape;343;p28"/>
          <p:cNvGraphicFramePr/>
          <p:nvPr/>
        </p:nvGraphicFramePr>
        <p:xfrm>
          <a:off x="152401" y="1828800"/>
          <a:ext cx="3000000" cy="3000000"/>
        </p:xfrm>
        <a:graphic>
          <a:graphicData uri="http://schemas.openxmlformats.org/drawingml/2006/table">
            <a:tbl>
              <a:tblPr bandRow="1" firstRow="1">
                <a:noFill/>
                <a:tableStyleId>{40C7097E-67DE-4407-9E2F-61C656DCB7B3}</a:tableStyleId>
              </a:tblPr>
              <a:tblGrid>
                <a:gridCol w="685800"/>
                <a:gridCol w="1905000"/>
                <a:gridCol w="6240050"/>
              </a:tblGrid>
              <a:tr h="370850">
                <a:tc>
                  <a:txBody>
                    <a:bodyPr/>
                    <a:lstStyle/>
                    <a:p>
                      <a:pPr indent="0" lvl="0" marL="0" marR="0" rtl="0" algn="ctr">
                        <a:spcBef>
                          <a:spcPts val="0"/>
                        </a:spcBef>
                        <a:spcAft>
                          <a:spcPts val="0"/>
                        </a:spcAft>
                        <a:buNone/>
                      </a:pPr>
                      <a:r>
                        <a:rPr b="1" lang="ru-RU" sz="1800">
                          <a:solidFill>
                            <a:schemeClr val="lt1"/>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ru-RU" sz="1800">
                          <a:solidFill>
                            <a:schemeClr val="lt1"/>
                          </a:solidFill>
                          <a:latin typeface="Times New Roman"/>
                          <a:ea typeface="Times New Roman"/>
                          <a:cs typeface="Times New Roman"/>
                          <a:sym typeface="Times New Roman"/>
                        </a:rPr>
                        <a:t>ПІБ педагога</a:t>
                      </a:r>
                      <a:endParaRPr sz="18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ru-RU" sz="1800">
                          <a:solidFill>
                            <a:schemeClr val="lt1"/>
                          </a:solidFill>
                          <a:latin typeface="Times New Roman"/>
                          <a:ea typeface="Times New Roman"/>
                          <a:cs typeface="Times New Roman"/>
                          <a:sym typeface="Times New Roman"/>
                        </a:rPr>
                        <a:t>Напрямок роботи</a:t>
                      </a:r>
                      <a:endParaRPr sz="18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Зубанич М.Л.</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Особливості реалізації комплексного підходу розвитку звʼязного мовлення дошкільників (використання схем).</a:t>
                      </a:r>
                      <a:endParaRPr sz="16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Когутич М.І.</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Використання мнемотаблиць у роботі з дітьми</a:t>
                      </a:r>
                      <a:endParaRPr sz="16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Синичка Н.М.</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Логічні блоки Дьєнеша</a:t>
                      </a:r>
                      <a:endParaRPr sz="16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4</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Мелина І.І.</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Навчання раннього читання в закладі дошкільної освіти.</a:t>
                      </a:r>
                      <a:endParaRPr sz="1600">
                        <a:latin typeface="Times New Roman"/>
                        <a:ea typeface="Times New Roman"/>
                        <a:cs typeface="Times New Roman"/>
                        <a:sym typeface="Times New Roman"/>
                      </a:endParaRPr>
                    </a:p>
                  </a:txBody>
                  <a:tcPr marT="45725" marB="45725" marR="91450" marL="91450"/>
                </a:tc>
              </a:tr>
              <a:tr h="3708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5</a:t>
                      </a:r>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Ярема І.І.</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solidFill>
                            <a:schemeClr val="dk1"/>
                          </a:solidFill>
                          <a:latin typeface="Times New Roman"/>
                          <a:ea typeface="Times New Roman"/>
                          <a:cs typeface="Times New Roman"/>
                          <a:sym typeface="Times New Roman"/>
                        </a:rPr>
                        <a:t>Ігрові технології. Вплив конструктора LEGO на розвиток дошкільнят.</a:t>
                      </a:r>
                      <a:endParaRPr sz="1600">
                        <a:solidFill>
                          <a:schemeClr val="dk1"/>
                        </a:solidFill>
                        <a:latin typeface="Times New Roman"/>
                        <a:ea typeface="Times New Roman"/>
                        <a:cs typeface="Times New Roman"/>
                        <a:sym typeface="Times New Roman"/>
                      </a:endParaRPr>
                    </a:p>
                  </a:txBody>
                  <a:tcPr marT="45725" marB="45725" marR="91450" marL="91450"/>
                </a:tc>
              </a:tr>
            </a:tbl>
          </a:graphicData>
        </a:graphic>
      </p:graphicFrame>
      <p:pic>
        <p:nvPicPr>
          <p:cNvPr id="344" name="Google Shape;344;p28"/>
          <p:cNvPicPr preferRelativeResize="0"/>
          <p:nvPr/>
        </p:nvPicPr>
        <p:blipFill rotWithShape="1">
          <a:blip r:embed="rId4">
            <a:alphaModFix/>
          </a:blip>
          <a:srcRect b="0" l="0" r="0" t="0"/>
          <a:stretch/>
        </p:blipFill>
        <p:spPr>
          <a:xfrm>
            <a:off x="0" y="0"/>
            <a:ext cx="1706150" cy="1456525"/>
          </a:xfrm>
          <a:prstGeom prst="rect">
            <a:avLst/>
          </a:prstGeom>
          <a:noFill/>
          <a:ln>
            <a:noFill/>
          </a:ln>
        </p:spPr>
      </p:pic>
      <p:graphicFrame>
        <p:nvGraphicFramePr>
          <p:cNvPr id="345" name="Google Shape;345;p28"/>
          <p:cNvGraphicFramePr/>
          <p:nvPr/>
        </p:nvGraphicFramePr>
        <p:xfrm>
          <a:off x="152403" y="4470401"/>
          <a:ext cx="3000000" cy="3000000"/>
        </p:xfrm>
        <a:graphic>
          <a:graphicData uri="http://schemas.openxmlformats.org/drawingml/2006/table">
            <a:tbl>
              <a:tblPr bandRow="1" firstRow="1">
                <a:noFill/>
                <a:tableStyleId>{40C7097E-67DE-4407-9E2F-61C656DCB7B3}</a:tableStyleId>
              </a:tblPr>
              <a:tblGrid>
                <a:gridCol w="685800"/>
                <a:gridCol w="1905000"/>
                <a:gridCol w="6230525"/>
              </a:tblGrid>
              <a:tr h="239475">
                <a:tc>
                  <a:txBody>
                    <a:bodyPr/>
                    <a:lstStyle/>
                    <a:p>
                      <a:pPr indent="0" lvl="0" marL="0" marR="0" rtl="0" algn="ctr">
                        <a:spcBef>
                          <a:spcPts val="0"/>
                        </a:spcBef>
                        <a:spcAft>
                          <a:spcPts val="0"/>
                        </a:spcAft>
                        <a:buNone/>
                      </a:pPr>
                      <a:r>
                        <a:rPr b="0" lang="ru-RU" sz="1600">
                          <a:solidFill>
                            <a:schemeClr val="dk1"/>
                          </a:solidFill>
                          <a:latin typeface="Times New Roman"/>
                          <a:ea typeface="Times New Roman"/>
                          <a:cs typeface="Times New Roman"/>
                          <a:sym typeface="Times New Roman"/>
                        </a:rPr>
                        <a:t>6</a:t>
                      </a:r>
                      <a:endParaRPr b="0" sz="1600">
                        <a:solidFill>
                          <a:schemeClr val="dk1"/>
                        </a:solidFill>
                        <a:latin typeface="Times New Roman"/>
                        <a:ea typeface="Times New Roman"/>
                        <a:cs typeface="Times New Roman"/>
                        <a:sym typeface="Times New Roman"/>
                      </a:endParaRPr>
                    </a:p>
                  </a:txBody>
                  <a:tcPr marT="45725" marB="45725" marR="91450" marL="91450">
                    <a:solidFill>
                      <a:srgbClr val="DAE5F1"/>
                    </a:solidFill>
                  </a:tcPr>
                </a:tc>
                <a:tc>
                  <a:txBody>
                    <a:bodyPr/>
                    <a:lstStyle/>
                    <a:p>
                      <a:pPr indent="0" lvl="0" marL="0" marR="0" rtl="0" algn="l">
                        <a:spcBef>
                          <a:spcPts val="0"/>
                        </a:spcBef>
                        <a:spcAft>
                          <a:spcPts val="0"/>
                        </a:spcAft>
                        <a:buNone/>
                      </a:pPr>
                      <a:r>
                        <a:rPr b="0" lang="ru-RU" sz="1600">
                          <a:solidFill>
                            <a:schemeClr val="dk1"/>
                          </a:solidFill>
                          <a:latin typeface="Times New Roman"/>
                          <a:ea typeface="Times New Roman"/>
                          <a:cs typeface="Times New Roman"/>
                          <a:sym typeface="Times New Roman"/>
                        </a:rPr>
                        <a:t>Гудак В.В.</a:t>
                      </a:r>
                      <a:endParaRPr b="0" sz="1600">
                        <a:solidFill>
                          <a:schemeClr val="dk1"/>
                        </a:solidFill>
                        <a:latin typeface="Times New Roman"/>
                        <a:ea typeface="Times New Roman"/>
                        <a:cs typeface="Times New Roman"/>
                        <a:sym typeface="Times New Roman"/>
                      </a:endParaRPr>
                    </a:p>
                  </a:txBody>
                  <a:tcPr marT="45725" marB="45725" marR="91450" marL="91450">
                    <a:solidFill>
                      <a:srgbClr val="DAE5F1"/>
                    </a:solidFill>
                  </a:tcPr>
                </a:tc>
                <a:tc>
                  <a:txBody>
                    <a:bodyPr/>
                    <a:lstStyle/>
                    <a:p>
                      <a:pPr indent="0" lvl="0" marL="0" marR="0" rtl="0" algn="l">
                        <a:spcBef>
                          <a:spcPts val="0"/>
                        </a:spcBef>
                        <a:spcAft>
                          <a:spcPts val="0"/>
                        </a:spcAft>
                        <a:buNone/>
                      </a:pPr>
                      <a:r>
                        <a:rPr b="0" lang="ru-RU" sz="1600">
                          <a:solidFill>
                            <a:schemeClr val="dk1"/>
                          </a:solidFill>
                          <a:latin typeface="Times New Roman"/>
                          <a:ea typeface="Times New Roman"/>
                          <a:cs typeface="Times New Roman"/>
                          <a:sym typeface="Times New Roman"/>
                        </a:rPr>
                        <a:t>Цікаві перетворення з паперу</a:t>
                      </a:r>
                      <a:endParaRPr b="0" sz="1600">
                        <a:solidFill>
                          <a:schemeClr val="dk1"/>
                        </a:solidFill>
                        <a:latin typeface="Times New Roman"/>
                        <a:ea typeface="Times New Roman"/>
                        <a:cs typeface="Times New Roman"/>
                        <a:sym typeface="Times New Roman"/>
                      </a:endParaRPr>
                    </a:p>
                  </a:txBody>
                  <a:tcPr marT="45725" marB="45725" marR="91450" marL="91450">
                    <a:solidFill>
                      <a:srgbClr val="DAE5F1"/>
                    </a:solidFill>
                  </a:tcPr>
                </a:tc>
              </a:tr>
              <a:tr h="4136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7</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Семенюк Н.В.</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Використання ТРВЗ (теорія</a:t>
                      </a:r>
                      <a:r>
                        <a:rPr lang="ru-RU" sz="1600">
                          <a:latin typeface="Times New Roman"/>
                          <a:ea typeface="Times New Roman"/>
                          <a:cs typeface="Times New Roman"/>
                          <a:sym typeface="Times New Roman"/>
                        </a:rPr>
                        <a:t> розвитку винахідницьких завдань) у роботі з дошкільниками</a:t>
                      </a:r>
                      <a:endParaRPr sz="1600">
                        <a:latin typeface="Times New Roman"/>
                        <a:ea typeface="Times New Roman"/>
                        <a:cs typeface="Times New Roman"/>
                        <a:sym typeface="Times New Roman"/>
                      </a:endParaRPr>
                    </a:p>
                  </a:txBody>
                  <a:tcPr marT="45725" marB="45725" marR="91450" marL="91450"/>
                </a:tc>
              </a:tr>
              <a:tr h="239475">
                <a:tc>
                  <a:txBody>
                    <a:bodyPr/>
                    <a:lstStyle/>
                    <a:p>
                      <a:pPr indent="0" lvl="0" marL="0" marR="0" rtl="0" algn="ctr">
                        <a:spcBef>
                          <a:spcPts val="0"/>
                        </a:spcBef>
                        <a:spcAft>
                          <a:spcPts val="0"/>
                        </a:spcAft>
                        <a:buNone/>
                      </a:pPr>
                      <a:r>
                        <a:rPr lang="ru-RU" sz="1600">
                          <a:solidFill>
                            <a:schemeClr val="dk1"/>
                          </a:solidFill>
                          <a:latin typeface="Times New Roman"/>
                          <a:ea typeface="Times New Roman"/>
                          <a:cs typeface="Times New Roman"/>
                          <a:sym typeface="Times New Roman"/>
                        </a:rPr>
                        <a:t>8</a:t>
                      </a:r>
                      <a:endParaRPr sz="1600">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Сидняк А.А.</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Розвиток дошкільників у музично- руховій діяльності.</a:t>
                      </a:r>
                      <a:endParaRPr sz="1600">
                        <a:latin typeface="Times New Roman"/>
                        <a:ea typeface="Times New Roman"/>
                        <a:cs typeface="Times New Roman"/>
                        <a:sym typeface="Times New Roman"/>
                      </a:endParaRPr>
                    </a:p>
                  </a:txBody>
                  <a:tcPr marT="45725" marB="45725" marR="91450" marL="91450"/>
                </a:tc>
              </a:tr>
              <a:tr h="413650">
                <a:tc>
                  <a:txBody>
                    <a:bodyPr/>
                    <a:lstStyle/>
                    <a:p>
                      <a:pPr indent="0" lvl="0" marL="0" marR="0" rtl="0" algn="ctr">
                        <a:spcBef>
                          <a:spcPts val="0"/>
                        </a:spcBef>
                        <a:spcAft>
                          <a:spcPts val="0"/>
                        </a:spcAft>
                        <a:buNone/>
                      </a:pPr>
                      <a:r>
                        <a:rPr lang="ru-RU" sz="1600">
                          <a:latin typeface="Times New Roman"/>
                          <a:ea typeface="Times New Roman"/>
                          <a:cs typeface="Times New Roman"/>
                          <a:sym typeface="Times New Roman"/>
                        </a:rPr>
                        <a:t>9</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Лойко Т.М.</a:t>
                      </a:r>
                      <a:endParaRPr sz="16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lang="ru-RU" sz="1600">
                          <a:latin typeface="Times New Roman"/>
                          <a:ea typeface="Times New Roman"/>
                          <a:cs typeface="Times New Roman"/>
                          <a:sym typeface="Times New Roman"/>
                        </a:rPr>
                        <a:t>Організація роботи з краєзнавства</a:t>
                      </a:r>
                      <a:r>
                        <a:rPr lang="ru-RU" sz="1600">
                          <a:latin typeface="Times New Roman"/>
                          <a:ea typeface="Times New Roman"/>
                          <a:cs typeface="Times New Roman"/>
                          <a:sym typeface="Times New Roman"/>
                        </a:rPr>
                        <a:t> в дошкільних навчальних закладах.</a:t>
                      </a:r>
                      <a:endParaRPr sz="1600">
                        <a:latin typeface="Times New Roman"/>
                        <a:ea typeface="Times New Roman"/>
                        <a:cs typeface="Times New Roman"/>
                        <a:sym typeface="Times New Roman"/>
                      </a:endParaRPr>
                    </a:p>
                  </a:txBody>
                  <a:tcPr marT="45725" marB="45725" marR="91450" marL="91450"/>
                </a:tc>
              </a:tr>
              <a:tr h="261250">
                <a:tc gridSpan="3">
                  <a:txBody>
                    <a:bodyPr/>
                    <a:lstStyle/>
                    <a:p>
                      <a:pPr indent="0" lvl="0" marL="0" marR="0" rtl="0" algn="l">
                        <a:spcBef>
                          <a:spcPts val="0"/>
                        </a:spcBef>
                        <a:spcAft>
                          <a:spcPts val="0"/>
                        </a:spcAft>
                        <a:buNone/>
                      </a:pPr>
                      <a:r>
                        <a:rPr lang="ru-RU" sz="1400">
                          <a:latin typeface="Times New Roman"/>
                          <a:ea typeface="Times New Roman"/>
                          <a:cs typeface="Times New Roman"/>
                          <a:sym typeface="Times New Roman"/>
                        </a:rPr>
                        <a:t>Всі педагоги ЗДО впродовж 2022-2023 н.р.  були учасниками міських методичних об’єднань, семінарів, тренінгів, які проводилися в очному та онлайн режимі  Zoom,  Google Meet . </a:t>
                      </a:r>
                      <a:endParaRPr sz="1400">
                        <a:latin typeface="Times New Roman"/>
                        <a:ea typeface="Times New Roman"/>
                        <a:cs typeface="Times New Roman"/>
                        <a:sym typeface="Times New Roman"/>
                      </a:endParaRPr>
                    </a:p>
                  </a:txBody>
                  <a:tcPr marT="45725" marB="45725" marR="91450" marL="91450"/>
                </a:tc>
                <a:tc hMerge="1"/>
                <a:tc hMerge="1"/>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51" name="Google Shape;351;p29"/>
          <p:cNvSpPr txBox="1"/>
          <p:nvPr>
            <p:ph type="title"/>
          </p:nvPr>
        </p:nvSpPr>
        <p:spPr>
          <a:xfrm>
            <a:off x="2133600" y="381000"/>
            <a:ext cx="6984738" cy="163671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Times New Roman"/>
              <a:buNone/>
            </a:pPr>
            <a:r>
              <a:rPr b="1" lang="ru-RU" sz="2200">
                <a:latin typeface="Times New Roman"/>
                <a:ea typeface="Times New Roman"/>
                <a:cs typeface="Times New Roman"/>
                <a:sym typeface="Times New Roman"/>
              </a:rPr>
              <a:t>            </a:t>
            </a:r>
            <a:br>
              <a:rPr b="1" lang="ru-RU" sz="2200">
                <a:latin typeface="Times New Roman"/>
                <a:ea typeface="Times New Roman"/>
                <a:cs typeface="Times New Roman"/>
                <a:sym typeface="Times New Roman"/>
              </a:rPr>
            </a:br>
            <a:r>
              <a:rPr b="1" lang="ru-RU" sz="2200">
                <a:latin typeface="Times New Roman"/>
                <a:ea typeface="Times New Roman"/>
                <a:cs typeface="Times New Roman"/>
                <a:sym typeface="Times New Roman"/>
              </a:rPr>
              <a:t> </a:t>
            </a:r>
            <a:br>
              <a:rPr b="1" lang="ru-RU" sz="2200">
                <a:latin typeface="Times New Roman"/>
                <a:ea typeface="Times New Roman"/>
                <a:cs typeface="Times New Roman"/>
                <a:sym typeface="Times New Roman"/>
              </a:rPr>
            </a:br>
            <a:r>
              <a:rPr b="1" lang="ru-RU" sz="2200">
                <a:latin typeface="Times New Roman"/>
                <a:ea typeface="Times New Roman"/>
                <a:cs typeface="Times New Roman"/>
                <a:sym typeface="Times New Roman"/>
              </a:rPr>
              <a:t> </a:t>
            </a: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r>
              <a:rPr b="1" lang="ru-RU" sz="2200">
                <a:latin typeface="Times New Roman"/>
                <a:ea typeface="Times New Roman"/>
                <a:cs typeface="Times New Roman"/>
                <a:sym typeface="Times New Roman"/>
              </a:rPr>
              <a:t>З метою підвищення педагогічної майстерності педагогів,  протягом навчального року були сплановані та проведені такі форми методичної роботи:</a:t>
            </a: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a:br>
            <a:endParaRPr b="1"/>
          </a:p>
        </p:txBody>
      </p:sp>
      <p:sp>
        <p:nvSpPr>
          <p:cNvPr id="352" name="Google Shape;352;p29"/>
          <p:cNvSpPr txBox="1"/>
          <p:nvPr>
            <p:ph idx="1" type="body"/>
          </p:nvPr>
        </p:nvSpPr>
        <p:spPr>
          <a:xfrm>
            <a:off x="228600" y="2017712"/>
            <a:ext cx="8686800" cy="44280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10000"/>
              </a:lnSpc>
              <a:spcBef>
                <a:spcPts val="0"/>
              </a:spcBef>
              <a:spcAft>
                <a:spcPts val="0"/>
              </a:spcAft>
              <a:buClr>
                <a:schemeClr val="dk1"/>
              </a:buClr>
              <a:buSzPct val="100000"/>
              <a:buNone/>
            </a:pPr>
            <a:r>
              <a:rPr b="1" lang="ru-RU" sz="2100">
                <a:latin typeface="Times New Roman"/>
                <a:ea typeface="Times New Roman"/>
                <a:cs typeface="Times New Roman"/>
                <a:sym typeface="Times New Roman"/>
              </a:rPr>
              <a:t>Методична робота </a:t>
            </a:r>
            <a:r>
              <a:rPr lang="ru-RU" sz="2100">
                <a:latin typeface="Times New Roman"/>
                <a:ea typeface="Times New Roman"/>
                <a:cs typeface="Times New Roman"/>
                <a:sym typeface="Times New Roman"/>
              </a:rPr>
              <a:t>закладу дошкільної освіти носила пошуковий характер, і була направлена на удосконалення професійної  компетентності педагогів закладу. Традиційно проводились педагогічні ради, семінари – практикуми, теоретичні семінари, широко використовувалися інтерактивні форми методичної роботи з педагогами, ділові ігри, консультації для різних категорій педагогів, робота творчої групи, відкриті покази, майстер-класи, презентації кращого педагогічного досвіду, проведено спільне засідання МДУ і ЗДО по організації роботи з дошкільниками в ранкові години.</a:t>
            </a:r>
            <a:endParaRPr sz="2100">
              <a:latin typeface="Times New Roman"/>
              <a:ea typeface="Times New Roman"/>
              <a:cs typeface="Times New Roman"/>
              <a:sym typeface="Times New Roman"/>
            </a:endParaRPr>
          </a:p>
          <a:p>
            <a:pPr indent="0" lvl="0" marL="0" rtl="0" algn="l">
              <a:spcBef>
                <a:spcPts val="388"/>
              </a:spcBef>
              <a:spcAft>
                <a:spcPts val="0"/>
              </a:spcAft>
              <a:buClr>
                <a:schemeClr val="dk1"/>
              </a:buClr>
              <a:buSzPct val="100000"/>
              <a:buNone/>
            </a:pPr>
            <a:r>
              <a:rPr lang="ru-RU" sz="2100">
                <a:latin typeface="Times New Roman"/>
                <a:ea typeface="Times New Roman"/>
                <a:cs typeface="Times New Roman"/>
                <a:sym typeface="Times New Roman"/>
              </a:rPr>
              <a:t>Так</a:t>
            </a:r>
            <a:r>
              <a:rPr b="1" lang="ru-RU" sz="2100">
                <a:latin typeface="Times New Roman"/>
                <a:ea typeface="Times New Roman"/>
                <a:cs typeface="Times New Roman"/>
                <a:sym typeface="Times New Roman"/>
              </a:rPr>
              <a:t>, протягом року були проведені такі педагогічні ради: </a:t>
            </a:r>
            <a:endParaRPr b="1" sz="2100">
              <a:latin typeface="Times New Roman"/>
              <a:ea typeface="Times New Roman"/>
              <a:cs typeface="Times New Roman"/>
              <a:sym typeface="Times New Roman"/>
            </a:endParaRPr>
          </a:p>
          <a:p>
            <a:pPr indent="0" lvl="0" marL="0" rtl="0" algn="l">
              <a:spcBef>
                <a:spcPts val="407"/>
              </a:spcBef>
              <a:spcAft>
                <a:spcPts val="0"/>
              </a:spcAft>
              <a:buClr>
                <a:schemeClr val="dk1"/>
              </a:buClr>
              <a:buSzPct val="100000"/>
              <a:buNone/>
            </a:pPr>
            <a:r>
              <a:rPr lang="ru-RU" sz="2200">
                <a:latin typeface="Times New Roman"/>
                <a:ea typeface="Times New Roman"/>
                <a:cs typeface="Times New Roman"/>
                <a:sym typeface="Times New Roman"/>
              </a:rPr>
              <a:t>1.  Основні завдання педагогічного колективу на 2022-2023 н.р. 01.09.2022р.                                 2.  Формування почуття національної самосвідомості та любові до рідної землі у дітей дошкільного віку. 10.11.2022р.</a:t>
            </a:r>
            <a:endParaRPr/>
          </a:p>
          <a:p>
            <a:pPr indent="0" lvl="0" marL="0" rtl="0" algn="l">
              <a:spcBef>
                <a:spcPts val="407"/>
              </a:spcBef>
              <a:spcAft>
                <a:spcPts val="0"/>
              </a:spcAft>
              <a:buClr>
                <a:schemeClr val="dk1"/>
              </a:buClr>
              <a:buSzPct val="100000"/>
              <a:buNone/>
            </a:pPr>
            <a:r>
              <a:rPr lang="ru-RU" sz="2200">
                <a:latin typeface="Times New Roman"/>
                <a:ea typeface="Times New Roman"/>
                <a:cs typeface="Times New Roman"/>
                <a:sym typeface="Times New Roman"/>
              </a:rPr>
              <a:t>3.  Інтеграція сучасної інноваційної LEGO-технології в освітній процес ЗДО. 23.02.2023</a:t>
            </a:r>
            <a:endParaRPr sz="2200">
              <a:latin typeface="Times New Roman"/>
              <a:ea typeface="Times New Roman"/>
              <a:cs typeface="Times New Roman"/>
              <a:sym typeface="Times New Roman"/>
            </a:endParaRPr>
          </a:p>
          <a:p>
            <a:pPr indent="0" lvl="0" marL="0" rtl="0" algn="l">
              <a:spcBef>
                <a:spcPts val="407"/>
              </a:spcBef>
              <a:spcAft>
                <a:spcPts val="0"/>
              </a:spcAft>
              <a:buClr>
                <a:schemeClr val="dk1"/>
              </a:buClr>
              <a:buSzPct val="100000"/>
              <a:buNone/>
            </a:pPr>
            <a:r>
              <a:rPr lang="ru-RU" sz="2200">
                <a:latin typeface="Times New Roman"/>
                <a:ea typeface="Times New Roman"/>
                <a:cs typeface="Times New Roman"/>
                <a:sym typeface="Times New Roman"/>
              </a:rPr>
              <a:t>4.  Про результативність освітньої роботи з дошкільниками. 30.05.2023р. </a:t>
            </a:r>
            <a:endParaRPr/>
          </a:p>
          <a:p>
            <a:pPr indent="-237172" lvl="0" marL="342900" rtl="0" algn="l">
              <a:spcBef>
                <a:spcPts val="333"/>
              </a:spcBef>
              <a:spcAft>
                <a:spcPts val="0"/>
              </a:spcAft>
              <a:buClr>
                <a:schemeClr val="dk1"/>
              </a:buClr>
              <a:buSzPct val="100000"/>
              <a:buNone/>
            </a:pPr>
            <a:r>
              <a:t/>
            </a:r>
            <a:endParaRPr sz="1800">
              <a:latin typeface="Times New Roman"/>
              <a:ea typeface="Times New Roman"/>
              <a:cs typeface="Times New Roman"/>
              <a:sym typeface="Times New Roman"/>
            </a:endParaRPr>
          </a:p>
        </p:txBody>
      </p:sp>
      <p:pic>
        <p:nvPicPr>
          <p:cNvPr id="353" name="Google Shape;353;p29"/>
          <p:cNvPicPr preferRelativeResize="0"/>
          <p:nvPr/>
        </p:nvPicPr>
        <p:blipFill rotWithShape="1">
          <a:blip r:embed="rId4">
            <a:alphaModFix/>
          </a:blip>
          <a:srcRect b="0" l="0" r="0" t="0"/>
          <a:stretch/>
        </p:blipFill>
        <p:spPr>
          <a:xfrm>
            <a:off x="5676" y="6350"/>
            <a:ext cx="2029075" cy="1825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107" name="Google Shape;107;p3"/>
          <p:cNvSpPr txBox="1"/>
          <p:nvPr>
            <p:ph type="title"/>
          </p:nvPr>
        </p:nvSpPr>
        <p:spPr>
          <a:xfrm>
            <a:off x="1600200" y="533400"/>
            <a:ext cx="7086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br>
              <a:rPr b="1" lang="ru-RU" sz="2700">
                <a:latin typeface="Times New Roman"/>
                <a:ea typeface="Times New Roman"/>
                <a:cs typeface="Times New Roman"/>
                <a:sym typeface="Times New Roman"/>
              </a:rPr>
            </a:br>
            <a:br>
              <a:rPr b="1" lang="ru-RU" sz="2700">
                <a:latin typeface="Times New Roman"/>
                <a:ea typeface="Times New Roman"/>
                <a:cs typeface="Times New Roman"/>
                <a:sym typeface="Times New Roman"/>
              </a:rPr>
            </a:br>
            <a:r>
              <a:rPr b="1" lang="ru-RU" sz="2700">
                <a:latin typeface="Times New Roman"/>
                <a:ea typeface="Times New Roman"/>
                <a:cs typeface="Times New Roman"/>
                <a:sym typeface="Times New Roman"/>
              </a:rPr>
              <a:t> </a:t>
            </a:r>
            <a:endParaRPr/>
          </a:p>
        </p:txBody>
      </p:sp>
      <p:sp>
        <p:nvSpPr>
          <p:cNvPr id="108" name="Google Shape;108;p3"/>
          <p:cNvSpPr txBox="1"/>
          <p:nvPr>
            <p:ph idx="1" type="body"/>
          </p:nvPr>
        </p:nvSpPr>
        <p:spPr>
          <a:xfrm>
            <a:off x="533400" y="1695680"/>
            <a:ext cx="8229600" cy="4343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ru-RU"/>
              <a:t> </a:t>
            </a:r>
            <a:endParaRPr/>
          </a:p>
        </p:txBody>
      </p:sp>
      <p:pic>
        <p:nvPicPr>
          <p:cNvPr id="109" name="Google Shape;109;p3"/>
          <p:cNvPicPr preferRelativeResize="0"/>
          <p:nvPr/>
        </p:nvPicPr>
        <p:blipFill rotWithShape="1">
          <a:blip r:embed="rId4">
            <a:alphaModFix/>
          </a:blip>
          <a:srcRect b="0" l="0" r="0" t="0"/>
          <a:stretch/>
        </p:blipFill>
        <p:spPr>
          <a:xfrm>
            <a:off x="0" y="-6825"/>
            <a:ext cx="2653125" cy="1583950"/>
          </a:xfrm>
          <a:prstGeom prst="rect">
            <a:avLst/>
          </a:prstGeom>
          <a:noFill/>
          <a:ln>
            <a:noFill/>
          </a:ln>
        </p:spPr>
      </p:pic>
      <p:sp>
        <p:nvSpPr>
          <p:cNvPr id="110" name="Google Shape;110;p3"/>
          <p:cNvSpPr/>
          <p:nvPr/>
        </p:nvSpPr>
        <p:spPr>
          <a:xfrm>
            <a:off x="762000" y="1195512"/>
            <a:ext cx="7924800" cy="3908762"/>
          </a:xfrm>
          <a:prstGeom prst="rect">
            <a:avLst/>
          </a:prstGeom>
          <a:noFill/>
          <a:ln>
            <a:noFill/>
          </a:ln>
        </p:spPr>
        <p:txBody>
          <a:bodyPr anchorCtr="0" anchor="t" bIns="45700" lIns="91425" spcFirstLastPara="1" rIns="91425" wrap="square" tIns="45700">
            <a:spAutoFit/>
          </a:bodyPr>
          <a:lstStyle/>
          <a:p>
            <a:pPr indent="-635" lvl="0" marL="635" marR="0" rtl="0" algn="just">
              <a:spcBef>
                <a:spcPts val="0"/>
              </a:spcBef>
              <a:spcAft>
                <a:spcPts val="0"/>
              </a:spcAft>
              <a:buNone/>
            </a:pPr>
            <a:r>
              <a:rPr b="1" lang="ru-RU" sz="1800">
                <a:solidFill>
                  <a:srgbClr val="000000"/>
                </a:solidFill>
                <a:latin typeface="Times New Roman"/>
                <a:ea typeface="Times New Roman"/>
                <a:cs typeface="Times New Roman"/>
                <a:sym typeface="Times New Roman"/>
              </a:rPr>
              <a:t>                                    </a:t>
            </a:r>
            <a:r>
              <a:rPr b="1" lang="ru-RU" sz="2400">
                <a:solidFill>
                  <a:srgbClr val="000000"/>
                </a:solidFill>
                <a:latin typeface="Times New Roman"/>
                <a:ea typeface="Times New Roman"/>
                <a:cs typeface="Times New Roman"/>
                <a:sym typeface="Times New Roman"/>
              </a:rPr>
              <a:t>Мета звітування:  </a:t>
            </a:r>
            <a:r>
              <a:rPr lang="ru-RU" sz="2000">
                <a:solidFill>
                  <a:srgbClr val="000000"/>
                </a:solidFill>
                <a:latin typeface="Times New Roman"/>
                <a:ea typeface="Times New Roman"/>
                <a:cs typeface="Times New Roman"/>
                <a:sym typeface="Times New Roman"/>
              </a:rPr>
              <a:t>Подальше утвердження відкритої і демократичної державно-громадської системи управління закладом освіти,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a:t>
            </a:r>
            <a:endParaRPr sz="20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ru-RU" sz="2000">
                <a:solidFill>
                  <a:srgbClr val="000000"/>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635" lvl="0" marL="635" marR="0" rtl="0" algn="l">
              <a:spcBef>
                <a:spcPts val="0"/>
              </a:spcBef>
              <a:spcAft>
                <a:spcPts val="0"/>
              </a:spcAft>
              <a:buNone/>
            </a:pPr>
            <a:r>
              <a:rPr b="1" lang="ru-RU" sz="2400">
                <a:solidFill>
                  <a:srgbClr val="000000"/>
                </a:solidFill>
                <a:latin typeface="Times New Roman"/>
                <a:ea typeface="Times New Roman"/>
                <a:cs typeface="Times New Roman"/>
                <a:sym typeface="Times New Roman"/>
              </a:rPr>
              <a:t>Завдання звітування:</a:t>
            </a:r>
            <a:endParaRPr sz="24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rgbClr val="000000"/>
              </a:buClr>
              <a:buSzPts val="2000"/>
              <a:buFont typeface="Calibri"/>
              <a:buAutoNum type="arabicPeriod"/>
            </a:pPr>
            <a:r>
              <a:rPr lang="ru-RU" sz="2000">
                <a:solidFill>
                  <a:srgbClr val="000000"/>
                </a:solidFill>
                <a:latin typeface="Times New Roman"/>
                <a:ea typeface="Times New Roman"/>
                <a:cs typeface="Times New Roman"/>
                <a:sym typeface="Times New Roman"/>
              </a:rPr>
              <a:t>Забезпечити прозорість, відкритість і демократичність управління дошкільним закладом.</a:t>
            </a:r>
            <a:endParaRPr sz="20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rgbClr val="000000"/>
              </a:buClr>
              <a:buSzPts val="2000"/>
              <a:buFont typeface="Calibri"/>
              <a:buAutoNum type="arabicPeriod"/>
            </a:pPr>
            <a:r>
              <a:rPr lang="ru-RU" sz="2000">
                <a:solidFill>
                  <a:srgbClr val="000000"/>
                </a:solidFill>
                <a:latin typeface="Times New Roman"/>
                <a:ea typeface="Times New Roman"/>
                <a:cs typeface="Times New Roman"/>
                <a:sym typeface="Times New Roman"/>
              </a:rPr>
              <a:t>Стимулювати вплив громадськості на прийняття та виконання керівником відповідних рішень у сфері управління закладом дошкільної ос</a:t>
            </a:r>
            <a:r>
              <a:rPr lang="ru-RU" sz="1800">
                <a:solidFill>
                  <a:srgbClr val="000000"/>
                </a:solidFill>
                <a:latin typeface="Times New Roman"/>
                <a:ea typeface="Times New Roman"/>
                <a:cs typeface="Times New Roman"/>
                <a:sym typeface="Times New Roman"/>
              </a:rPr>
              <a:t>віти.</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3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59" name="Google Shape;359;p30"/>
          <p:cNvSpPr/>
          <p:nvPr/>
        </p:nvSpPr>
        <p:spPr>
          <a:xfrm>
            <a:off x="1219200" y="152400"/>
            <a:ext cx="8915400" cy="904863"/>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1" lang="ru-RU" sz="2400">
                <a:solidFill>
                  <a:schemeClr val="dk1"/>
                </a:solidFill>
                <a:latin typeface="Times New Roman"/>
                <a:ea typeface="Times New Roman"/>
                <a:cs typeface="Times New Roman"/>
                <a:sym typeface="Times New Roman"/>
              </a:rPr>
              <a:t>Спільне засідання МДУ і ЗДО по організації роботи з        </a:t>
            </a:r>
            <a:endParaRPr/>
          </a:p>
          <a:p>
            <a:pPr indent="0" lvl="0" marL="0" marR="0" rtl="0" algn="l">
              <a:lnSpc>
                <a:spcPct val="110000"/>
              </a:lnSpc>
              <a:spcBef>
                <a:spcPts val="0"/>
              </a:spcBef>
              <a:spcAft>
                <a:spcPts val="0"/>
              </a:spcAft>
              <a:buNone/>
            </a:pPr>
            <a:r>
              <a:rPr b="1" i="1" lang="ru-RU" sz="2400">
                <a:solidFill>
                  <a:schemeClr val="dk1"/>
                </a:solidFill>
                <a:latin typeface="Times New Roman"/>
                <a:ea typeface="Times New Roman"/>
                <a:cs typeface="Times New Roman"/>
                <a:sym typeface="Times New Roman"/>
              </a:rPr>
              <a:t>                        дошкільниками в ранкові години.</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3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65" name="Google Shape;365;p31"/>
          <p:cNvSpPr/>
          <p:nvPr/>
        </p:nvSpPr>
        <p:spPr>
          <a:xfrm>
            <a:off x="1066800" y="5410200"/>
            <a:ext cx="7467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Інтеграція сучасної інноваційної LEGO-технології </a:t>
            </a:r>
            <a:endParaRPr b="1" i="1" sz="24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2"/>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371" name="Google Shape;371;p32"/>
          <p:cNvSpPr txBox="1"/>
          <p:nvPr>
            <p:ph type="title"/>
          </p:nvPr>
        </p:nvSpPr>
        <p:spPr>
          <a:xfrm>
            <a:off x="228600" y="228600"/>
            <a:ext cx="8686800" cy="15240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83333"/>
              <a:buFont typeface="Times New Roman"/>
              <a:buNone/>
            </a:pPr>
            <a:r>
              <a:rPr b="1" lang="ru-RU">
                <a:latin typeface="Times New Roman"/>
                <a:ea typeface="Times New Roman"/>
                <a:cs typeface="Times New Roman"/>
                <a:sym typeface="Times New Roman"/>
              </a:rPr>
              <a:t>                 </a:t>
            </a:r>
            <a:br>
              <a:rPr b="1" lang="ru-RU">
                <a:latin typeface="Times New Roman"/>
                <a:ea typeface="Times New Roman"/>
                <a:cs typeface="Times New Roman"/>
                <a:sym typeface="Times New Roman"/>
              </a:rPr>
            </a:br>
            <a:br>
              <a:rPr b="1" lang="ru-RU">
                <a:latin typeface="Times New Roman"/>
                <a:ea typeface="Times New Roman"/>
                <a:cs typeface="Times New Roman"/>
                <a:sym typeface="Times New Roman"/>
              </a:rPr>
            </a:br>
            <a:br>
              <a:rPr b="1" lang="ru-RU">
                <a:latin typeface="Times New Roman"/>
                <a:ea typeface="Times New Roman"/>
                <a:cs typeface="Times New Roman"/>
                <a:sym typeface="Times New Roman"/>
              </a:rPr>
            </a:br>
            <a:r>
              <a:rPr b="1" lang="ru-RU">
                <a:latin typeface="Times New Roman"/>
                <a:ea typeface="Times New Roman"/>
                <a:cs typeface="Times New Roman"/>
                <a:sym typeface="Times New Roman"/>
              </a:rPr>
              <a:t>                 </a:t>
            </a:r>
            <a:br>
              <a:rPr b="1" lang="ru-RU">
                <a:latin typeface="Times New Roman"/>
                <a:ea typeface="Times New Roman"/>
                <a:cs typeface="Times New Roman"/>
                <a:sym typeface="Times New Roman"/>
              </a:rPr>
            </a:br>
            <a:r>
              <a:rPr b="1" lang="ru-RU">
                <a:latin typeface="Times New Roman"/>
                <a:ea typeface="Times New Roman"/>
                <a:cs typeface="Times New Roman"/>
                <a:sym typeface="Times New Roman"/>
              </a:rPr>
              <a:t>                 </a:t>
            </a:r>
            <a:br>
              <a:rPr b="1" lang="ru-RU">
                <a:latin typeface="Times New Roman"/>
                <a:ea typeface="Times New Roman"/>
                <a:cs typeface="Times New Roman"/>
                <a:sym typeface="Times New Roman"/>
              </a:rPr>
            </a:br>
            <a:br>
              <a:rPr b="1" lang="ru-RU">
                <a:latin typeface="Times New Roman"/>
                <a:ea typeface="Times New Roman"/>
                <a:cs typeface="Times New Roman"/>
                <a:sym typeface="Times New Roman"/>
              </a:rPr>
            </a:br>
            <a:r>
              <a:rPr b="1" lang="ru-RU" sz="2700">
                <a:latin typeface="Times New Roman"/>
                <a:ea typeface="Times New Roman"/>
                <a:cs typeface="Times New Roman"/>
                <a:sym typeface="Times New Roman"/>
              </a:rPr>
              <a:t>                              </a:t>
            </a:r>
            <a:br>
              <a:rPr b="1" lang="ru-RU" sz="2700">
                <a:latin typeface="Times New Roman"/>
                <a:ea typeface="Times New Roman"/>
                <a:cs typeface="Times New Roman"/>
                <a:sym typeface="Times New Roman"/>
              </a:rPr>
            </a:br>
            <a:r>
              <a:rPr b="1" lang="ru-RU" sz="2700">
                <a:latin typeface="Times New Roman"/>
                <a:ea typeface="Times New Roman"/>
                <a:cs typeface="Times New Roman"/>
                <a:sym typeface="Times New Roman"/>
              </a:rPr>
              <a:t>                             </a:t>
            </a: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br>
              <a:rPr b="1" lang="ru-RU" sz="2200">
                <a:latin typeface="Times New Roman"/>
                <a:ea typeface="Times New Roman"/>
                <a:cs typeface="Times New Roman"/>
                <a:sym typeface="Times New Roman"/>
              </a:rPr>
            </a:br>
            <a:r>
              <a:rPr b="1" lang="ru-RU" sz="2200">
                <a:latin typeface="Times New Roman"/>
                <a:ea typeface="Times New Roman"/>
                <a:cs typeface="Times New Roman"/>
                <a:sym typeface="Times New Roman"/>
              </a:rPr>
              <a:t>                                       </a:t>
            </a:r>
            <a:r>
              <a:rPr b="1" lang="ru-RU" sz="2400">
                <a:latin typeface="Times New Roman"/>
                <a:ea typeface="Times New Roman"/>
                <a:cs typeface="Times New Roman"/>
                <a:sym typeface="Times New Roman"/>
              </a:rPr>
              <a:t>Семінари, семінари – практикуми, </a:t>
            </a:r>
            <a:br>
              <a:rPr b="1" lang="ru-RU" sz="2400">
                <a:latin typeface="Times New Roman"/>
                <a:ea typeface="Times New Roman"/>
                <a:cs typeface="Times New Roman"/>
                <a:sym typeface="Times New Roman"/>
              </a:rPr>
            </a:br>
            <a:r>
              <a:rPr b="1" lang="ru-RU" sz="2400">
                <a:latin typeface="Times New Roman"/>
                <a:ea typeface="Times New Roman"/>
                <a:cs typeface="Times New Roman"/>
                <a:sym typeface="Times New Roman"/>
              </a:rPr>
              <a:t>                              майстер-класи, тренінги, показові заняття:</a:t>
            </a:r>
            <a:br>
              <a:rPr b="1" lang="ru-RU" sz="2200">
                <a:latin typeface="Times New Roman"/>
                <a:ea typeface="Times New Roman"/>
                <a:cs typeface="Times New Roman"/>
                <a:sym typeface="Times New Roman"/>
              </a:rPr>
            </a:br>
            <a:r>
              <a:rPr b="1" lang="ru-RU" sz="2200">
                <a:latin typeface="Times New Roman"/>
                <a:ea typeface="Times New Roman"/>
                <a:cs typeface="Times New Roman"/>
                <a:sym typeface="Times New Roman"/>
              </a:rPr>
              <a:t>                                      </a:t>
            </a:r>
            <a:r>
              <a:rPr lang="ru-RU" sz="2400">
                <a:latin typeface="Times New Roman"/>
                <a:ea typeface="Times New Roman"/>
                <a:cs typeface="Times New Roman"/>
                <a:sym typeface="Times New Roman"/>
              </a:rPr>
              <a:t>1. Створення в ЗДО безпечного середовища для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                                дитини. 21.11.2022р.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2.Майстер клас з бісероплетіння для педагогічних працівників та керівників в Палаці культури.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3.Семінар з викладачами МДУ на тему «Компетентнісне поле особистості 21 століття»</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4. Семінар-практикум «STREAM – освіта в закладі дошкільної освіти. Система роботи з формування у дітей інженерного мислення».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                                                                                      21.12.2022р.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5. Профілактика емоційного вигорання педагогів. 12.01.2023р.</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6. Виготовлення ляльки Мотанки.                           23.03.2023р.</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7. Інноваційна LEGO-технологія.                             21.04.2023р.</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8. Патріотичне виховання: як зробити дієвим.      17.05.2023р.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9.Показові заняття на протязі навчального року. </a:t>
            </a:r>
            <a:br>
              <a:rPr lang="ru-RU" sz="2400">
                <a:latin typeface="Times New Roman"/>
                <a:ea typeface="Times New Roman"/>
                <a:cs typeface="Times New Roman"/>
                <a:sym typeface="Times New Roman"/>
              </a:rPr>
            </a:br>
            <a:r>
              <a:rPr lang="ru-RU" sz="2400">
                <a:latin typeface="Times New Roman"/>
                <a:ea typeface="Times New Roman"/>
                <a:cs typeface="Times New Roman"/>
                <a:sym typeface="Times New Roman"/>
              </a:rPr>
              <a:t>Упродовж 2022-2023 н.р. педагоги закладу активно висвітлювали свою  діяльність у засобах масової інформації Viber, Facebook. Створюється сайт ЗДО, де можна буде отримувати додаткову інформацію.</a:t>
            </a:r>
            <a:br>
              <a:rPr lang="ru-RU" sz="2400">
                <a:latin typeface="Times New Roman"/>
                <a:ea typeface="Times New Roman"/>
                <a:cs typeface="Times New Roman"/>
                <a:sym typeface="Times New Roman"/>
              </a:rPr>
            </a:br>
            <a:br>
              <a:rPr lang="ru-RU"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p:txBody>
      </p:sp>
      <p:pic>
        <p:nvPicPr>
          <p:cNvPr id="372" name="Google Shape;372;p32"/>
          <p:cNvPicPr preferRelativeResize="0"/>
          <p:nvPr/>
        </p:nvPicPr>
        <p:blipFill rotWithShape="1">
          <a:blip r:embed="rId4">
            <a:alphaModFix/>
          </a:blip>
          <a:srcRect b="0" l="0" r="0" t="0"/>
          <a:stretch/>
        </p:blipFill>
        <p:spPr>
          <a:xfrm>
            <a:off x="0" y="76200"/>
            <a:ext cx="2362200" cy="15995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33"/>
          <p:cNvPicPr preferRelativeResize="0"/>
          <p:nvPr/>
        </p:nvPicPr>
        <p:blipFill rotWithShape="1">
          <a:blip r:embed="rId3">
            <a:alphaModFix/>
          </a:blip>
          <a:srcRect b="0" l="0" r="0" t="0"/>
          <a:stretch/>
        </p:blipFill>
        <p:spPr>
          <a:xfrm>
            <a:off x="0" y="0"/>
            <a:ext cx="5143500" cy="6858000"/>
          </a:xfrm>
          <a:prstGeom prst="rect">
            <a:avLst/>
          </a:prstGeom>
          <a:noFill/>
          <a:ln>
            <a:noFill/>
          </a:ln>
        </p:spPr>
      </p:pic>
      <p:sp>
        <p:nvSpPr>
          <p:cNvPr id="378" name="Google Shape;378;p33"/>
          <p:cNvSpPr/>
          <p:nvPr/>
        </p:nvSpPr>
        <p:spPr>
          <a:xfrm>
            <a:off x="5257800" y="1752600"/>
            <a:ext cx="36576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4000">
                <a:solidFill>
                  <a:srgbClr val="31859B"/>
                </a:solidFill>
                <a:latin typeface="Times New Roman"/>
                <a:ea typeface="Times New Roman"/>
                <a:cs typeface="Times New Roman"/>
                <a:sym typeface="Times New Roman"/>
              </a:rPr>
              <a:t>Майстер клас </a:t>
            </a:r>
            <a:endParaRPr b="1" i="1" sz="4000">
              <a:solidFill>
                <a:srgbClr val="31859B"/>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4000">
                <a:solidFill>
                  <a:srgbClr val="31859B"/>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4000">
                <a:solidFill>
                  <a:srgbClr val="31859B"/>
                </a:solidFill>
                <a:latin typeface="Times New Roman"/>
                <a:ea typeface="Times New Roman"/>
                <a:cs typeface="Times New Roman"/>
                <a:sym typeface="Times New Roman"/>
              </a:rPr>
              <a:t>бісероплетіння</a:t>
            </a:r>
            <a:r>
              <a:rPr b="1" lang="ru-RU" sz="4000">
                <a:solidFill>
                  <a:srgbClr val="31859B"/>
                </a:solidFill>
                <a:latin typeface="Times New Roman"/>
                <a:ea typeface="Times New Roman"/>
                <a:cs typeface="Times New Roman"/>
                <a:sym typeface="Times New Roman"/>
              </a:rPr>
              <a:t> </a:t>
            </a:r>
            <a:endParaRPr b="1" sz="4000">
              <a:solidFill>
                <a:srgbClr val="31859B"/>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34"/>
          <p:cNvPicPr preferRelativeResize="0"/>
          <p:nvPr/>
        </p:nvPicPr>
        <p:blipFill rotWithShape="1">
          <a:blip r:embed="rId3">
            <a:alphaModFix/>
          </a:blip>
          <a:srcRect b="0" l="0" r="0" t="0"/>
          <a:stretch/>
        </p:blipFill>
        <p:spPr>
          <a:xfrm>
            <a:off x="609600" y="10332"/>
            <a:ext cx="7969269" cy="68476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35"/>
          <p:cNvPicPr preferRelativeResize="0"/>
          <p:nvPr/>
        </p:nvPicPr>
        <p:blipFill rotWithShape="1">
          <a:blip r:embed="rId3">
            <a:alphaModFix/>
          </a:blip>
          <a:srcRect b="0" l="0" r="0" t="0"/>
          <a:stretch/>
        </p:blipFill>
        <p:spPr>
          <a:xfrm>
            <a:off x="28433" y="0"/>
            <a:ext cx="5791200" cy="4343400"/>
          </a:xfrm>
          <a:prstGeom prst="rect">
            <a:avLst/>
          </a:prstGeom>
          <a:noFill/>
          <a:ln>
            <a:noFill/>
          </a:ln>
        </p:spPr>
      </p:pic>
      <p:pic>
        <p:nvPicPr>
          <p:cNvPr id="389" name="Google Shape;389;p35"/>
          <p:cNvPicPr preferRelativeResize="0"/>
          <p:nvPr/>
        </p:nvPicPr>
        <p:blipFill rotWithShape="1">
          <a:blip r:embed="rId4">
            <a:alphaModFix/>
          </a:blip>
          <a:srcRect b="0" l="0" r="0" t="0"/>
          <a:stretch/>
        </p:blipFill>
        <p:spPr>
          <a:xfrm>
            <a:off x="4876800" y="3124200"/>
            <a:ext cx="4267200" cy="3200400"/>
          </a:xfrm>
          <a:prstGeom prst="rect">
            <a:avLst/>
          </a:prstGeom>
          <a:noFill/>
          <a:ln>
            <a:noFill/>
          </a:ln>
        </p:spPr>
      </p:pic>
      <p:sp>
        <p:nvSpPr>
          <p:cNvPr id="390" name="Google Shape;390;p35"/>
          <p:cNvSpPr/>
          <p:nvPr/>
        </p:nvSpPr>
        <p:spPr>
          <a:xfrm>
            <a:off x="826837" y="4495800"/>
            <a:ext cx="322761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3600">
                <a:solidFill>
                  <a:srgbClr val="538CD5"/>
                </a:solidFill>
                <a:latin typeface="Times New Roman"/>
                <a:ea typeface="Times New Roman"/>
                <a:cs typeface="Times New Roman"/>
                <a:sym typeface="Times New Roman"/>
              </a:rPr>
              <a:t>Виготовлення </a:t>
            </a:r>
            <a:endParaRPr/>
          </a:p>
          <a:p>
            <a:pPr indent="0" lvl="0" marL="0" marR="0" rtl="0" algn="l">
              <a:spcBef>
                <a:spcPts val="0"/>
              </a:spcBef>
              <a:spcAft>
                <a:spcPts val="0"/>
              </a:spcAft>
              <a:buNone/>
            </a:pPr>
            <a:r>
              <a:rPr b="1" i="1" lang="ru-RU" sz="3600">
                <a:solidFill>
                  <a:srgbClr val="538CD5"/>
                </a:solidFill>
                <a:latin typeface="Times New Roman"/>
                <a:ea typeface="Times New Roman"/>
                <a:cs typeface="Times New Roman"/>
                <a:sym typeface="Times New Roman"/>
              </a:rPr>
              <a:t>      ляльки </a:t>
            </a:r>
            <a:endParaRPr/>
          </a:p>
          <a:p>
            <a:pPr indent="0" lvl="0" marL="0" marR="0" rtl="0" algn="l">
              <a:spcBef>
                <a:spcPts val="0"/>
              </a:spcBef>
              <a:spcAft>
                <a:spcPts val="0"/>
              </a:spcAft>
              <a:buNone/>
            </a:pPr>
            <a:r>
              <a:rPr b="1" i="1" lang="ru-RU" sz="3600">
                <a:solidFill>
                  <a:schemeClr val="dk1"/>
                </a:solidFill>
                <a:latin typeface="Times New Roman"/>
                <a:ea typeface="Times New Roman"/>
                <a:cs typeface="Times New Roman"/>
                <a:sym typeface="Times New Roman"/>
              </a:rPr>
              <a:t>   </a:t>
            </a:r>
            <a:r>
              <a:rPr b="1" i="1" lang="ru-RU" sz="3600">
                <a:solidFill>
                  <a:srgbClr val="FFFF00"/>
                </a:solidFill>
                <a:latin typeface="Times New Roman"/>
                <a:ea typeface="Times New Roman"/>
                <a:cs typeface="Times New Roman"/>
                <a:sym typeface="Times New Roman"/>
              </a:rPr>
              <a:t>Мотанки</a:t>
            </a:r>
            <a:endParaRPr b="1" i="1" sz="3600">
              <a:solidFill>
                <a:srgbClr val="FFFF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3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96" name="Google Shape;396;p36"/>
          <p:cNvSpPr/>
          <p:nvPr/>
        </p:nvSpPr>
        <p:spPr>
          <a:xfrm>
            <a:off x="1828800" y="457200"/>
            <a:ext cx="576016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3200">
                <a:solidFill>
                  <a:schemeClr val="lt1"/>
                </a:solidFill>
                <a:latin typeface="Times New Roman"/>
                <a:ea typeface="Times New Roman"/>
                <a:cs typeface="Times New Roman"/>
                <a:sym typeface="Times New Roman"/>
              </a:rPr>
              <a:t>Інноваційна LEGO-технологія</a:t>
            </a:r>
            <a:endParaRPr b="1" i="1" sz="32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7"/>
          <p:cNvPicPr preferRelativeResize="0"/>
          <p:nvPr/>
        </p:nvPicPr>
        <p:blipFill rotWithShape="1">
          <a:blip r:embed="rId3">
            <a:alphaModFix/>
          </a:blip>
          <a:srcRect b="0" l="0" r="0" t="0"/>
          <a:stretch/>
        </p:blipFill>
        <p:spPr>
          <a:xfrm>
            <a:off x="-37531" y="0"/>
            <a:ext cx="9144000" cy="6858000"/>
          </a:xfrm>
          <a:prstGeom prst="rect">
            <a:avLst/>
          </a:prstGeom>
          <a:noFill/>
          <a:ln>
            <a:noFill/>
          </a:ln>
        </p:spPr>
      </p:pic>
      <p:sp>
        <p:nvSpPr>
          <p:cNvPr id="402" name="Google Shape;402;p37"/>
          <p:cNvSpPr/>
          <p:nvPr/>
        </p:nvSpPr>
        <p:spPr>
          <a:xfrm>
            <a:off x="1371600" y="0"/>
            <a:ext cx="73034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lt1"/>
                </a:solidFill>
                <a:latin typeface="Times New Roman"/>
                <a:ea typeface="Times New Roman"/>
                <a:cs typeface="Times New Roman"/>
                <a:sym typeface="Times New Roman"/>
              </a:rPr>
              <a:t>Патріотичне виховання: як зробити дієвим.</a:t>
            </a:r>
            <a:endParaRPr b="1" i="1" sz="28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38"/>
          <p:cNvPicPr preferRelativeResize="0"/>
          <p:nvPr/>
        </p:nvPicPr>
        <p:blipFill rotWithShape="1">
          <a:blip r:embed="rId3">
            <a:alphaModFix/>
          </a:blip>
          <a:srcRect b="0" l="0" r="0" t="0"/>
          <a:stretch/>
        </p:blipFill>
        <p:spPr>
          <a:xfrm>
            <a:off x="-29570" y="0"/>
            <a:ext cx="6858000" cy="6858000"/>
          </a:xfrm>
          <a:prstGeom prst="rect">
            <a:avLst/>
          </a:prstGeom>
          <a:noFill/>
          <a:ln>
            <a:noFill/>
          </a:ln>
        </p:spPr>
      </p:pic>
      <p:sp>
        <p:nvSpPr>
          <p:cNvPr id="408" name="Google Shape;408;p38"/>
          <p:cNvSpPr/>
          <p:nvPr/>
        </p:nvSpPr>
        <p:spPr>
          <a:xfrm>
            <a:off x="6705600" y="1447800"/>
            <a:ext cx="4176384"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Показове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заняття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патріотичного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виховання</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в ст. гр. «Оберіг –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лялька мотанка»</a:t>
            </a:r>
            <a:endParaRPr sz="2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9"/>
          <p:cNvPicPr preferRelativeResize="0"/>
          <p:nvPr/>
        </p:nvPicPr>
        <p:blipFill rotWithShape="1">
          <a:blip r:embed="rId3">
            <a:alphaModFix/>
          </a:blip>
          <a:srcRect b="0" l="0" r="0" t="0"/>
          <a:stretch/>
        </p:blipFill>
        <p:spPr>
          <a:xfrm>
            <a:off x="12510" y="0"/>
            <a:ext cx="6858000" cy="6858000"/>
          </a:xfrm>
          <a:prstGeom prst="rect">
            <a:avLst/>
          </a:prstGeom>
          <a:noFill/>
          <a:ln>
            <a:noFill/>
          </a:ln>
        </p:spPr>
      </p:pic>
      <p:sp>
        <p:nvSpPr>
          <p:cNvPr id="414" name="Google Shape;414;p39"/>
          <p:cNvSpPr/>
          <p:nvPr/>
        </p:nvSpPr>
        <p:spPr>
          <a:xfrm>
            <a:off x="7010400" y="1524000"/>
            <a:ext cx="457200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Показове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заняття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сенсорно-</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пізнавального-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розвитку</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на  ІІ мол.гр.</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4"/>
          <p:cNvPicPr preferRelativeResize="0"/>
          <p:nvPr/>
        </p:nvPicPr>
        <p:blipFill rotWithShape="1">
          <a:blip r:embed="rId3">
            <a:alphaModFix/>
          </a:blip>
          <a:srcRect b="0" l="0" r="0" t="0"/>
          <a:stretch/>
        </p:blipFill>
        <p:spPr>
          <a:xfrm>
            <a:off x="9525" y="-2458"/>
            <a:ext cx="9144000" cy="6858000"/>
          </a:xfrm>
          <a:prstGeom prst="rect">
            <a:avLst/>
          </a:prstGeom>
          <a:noFill/>
          <a:ln>
            <a:noFill/>
          </a:ln>
        </p:spPr>
      </p:pic>
      <p:sp>
        <p:nvSpPr>
          <p:cNvPr id="116" name="Google Shape;116;p4"/>
          <p:cNvSpPr txBox="1"/>
          <p:nvPr>
            <p:ph type="title"/>
          </p:nvPr>
        </p:nvSpPr>
        <p:spPr>
          <a:xfrm>
            <a:off x="457200" y="274638"/>
            <a:ext cx="8229600" cy="587375"/>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r>
              <a:rPr b="1" i="1" lang="ru-RU" sz="2400">
                <a:latin typeface="Times New Roman"/>
                <a:ea typeface="Times New Roman"/>
                <a:cs typeface="Times New Roman"/>
                <a:sym typeface="Times New Roman"/>
              </a:rPr>
              <a:t>                      Загальні відомості </a:t>
            </a:r>
            <a:br>
              <a:rPr b="1" i="1" lang="ru-RU" sz="2400">
                <a:latin typeface="Times New Roman"/>
                <a:ea typeface="Times New Roman"/>
                <a:cs typeface="Times New Roman"/>
                <a:sym typeface="Times New Roman"/>
              </a:rPr>
            </a:br>
            <a:r>
              <a:rPr b="1" i="1" lang="ru-RU" sz="2400">
                <a:latin typeface="Times New Roman"/>
                <a:ea typeface="Times New Roman"/>
                <a:cs typeface="Times New Roman"/>
                <a:sym typeface="Times New Roman"/>
              </a:rPr>
              <a:t>                     про заклад дошкільної освіти </a:t>
            </a:r>
            <a:br>
              <a:rPr b="1" i="1" lang="ru-RU" sz="2400">
                <a:latin typeface="Times New Roman"/>
                <a:ea typeface="Times New Roman"/>
                <a:cs typeface="Times New Roman"/>
                <a:sym typeface="Times New Roman"/>
              </a:rPr>
            </a:br>
            <a:endParaRPr b="1" i="1" sz="2400">
              <a:latin typeface="Times New Roman"/>
              <a:ea typeface="Times New Roman"/>
              <a:cs typeface="Times New Roman"/>
              <a:sym typeface="Times New Roman"/>
            </a:endParaRPr>
          </a:p>
        </p:txBody>
      </p:sp>
      <p:sp>
        <p:nvSpPr>
          <p:cNvPr id="117" name="Google Shape;117;p4"/>
          <p:cNvSpPr txBox="1"/>
          <p:nvPr>
            <p:ph idx="1" type="body"/>
          </p:nvPr>
        </p:nvSpPr>
        <p:spPr>
          <a:xfrm>
            <a:off x="1143153" y="1189320"/>
            <a:ext cx="8524876" cy="5386387"/>
          </a:xfrm>
          <a:prstGeom prst="rect">
            <a:avLst/>
          </a:prstGeom>
          <a:noFill/>
          <a:ln>
            <a:noFill/>
          </a:ln>
        </p:spPr>
        <p:txBody>
          <a:bodyPr anchorCtr="0" anchor="t" bIns="45700" lIns="91425" spcFirstLastPara="1" rIns="91425" wrap="square" tIns="45700">
            <a:normAutofit fontScale="62500" lnSpcReduction="20000"/>
          </a:bodyPr>
          <a:lstStyle/>
          <a:p>
            <a:pPr indent="-342900" lvl="0" marL="342900" rtl="0" algn="l">
              <a:spcBef>
                <a:spcPts val="0"/>
              </a:spcBef>
              <a:spcAft>
                <a:spcPts val="0"/>
              </a:spcAft>
              <a:buClr>
                <a:schemeClr val="dk1"/>
              </a:buClr>
              <a:buSzPct val="100000"/>
              <a:buNone/>
            </a:pPr>
            <a:r>
              <a:rPr lang="ru-RU" sz="2000">
                <a:latin typeface="Times New Roman"/>
                <a:ea typeface="Times New Roman"/>
                <a:cs typeface="Times New Roman"/>
                <a:sym typeface="Times New Roman"/>
              </a:rPr>
              <a:t>                                 </a:t>
            </a:r>
            <a:r>
              <a:rPr lang="ru-RU" sz="2300">
                <a:latin typeface="Times New Roman"/>
                <a:ea typeface="Times New Roman"/>
                <a:cs typeface="Times New Roman"/>
                <a:sym typeface="Times New Roman"/>
              </a:rPr>
              <a:t>Заклад дошкільної освіти розпочав свою діяльність у квітні 1988 року.                     </a:t>
            </a:r>
            <a:endParaRPr/>
          </a:p>
          <a:p>
            <a:pPr indent="-342900" lvl="0" marL="342900" rtl="0" algn="l">
              <a:spcBef>
                <a:spcPts val="0"/>
              </a:spcBef>
              <a:spcAft>
                <a:spcPts val="0"/>
              </a:spcAft>
              <a:buClr>
                <a:schemeClr val="dk1"/>
              </a:buClr>
              <a:buSzPct val="100000"/>
              <a:buNone/>
            </a:pPr>
            <a:r>
              <a:rPr lang="ru-RU" sz="2300">
                <a:latin typeface="Times New Roman"/>
                <a:ea typeface="Times New Roman"/>
                <a:cs typeface="Times New Roman"/>
                <a:sym typeface="Times New Roman"/>
              </a:rPr>
              <a:t>                                 За проєктною потужністю розрахований  на 320 місць для дітей </a:t>
            </a:r>
            <a:endParaRPr sz="2300">
              <a:latin typeface="Times New Roman"/>
              <a:ea typeface="Times New Roman"/>
              <a:cs typeface="Times New Roman"/>
              <a:sym typeface="Times New Roman"/>
            </a:endParaRPr>
          </a:p>
          <a:p>
            <a:pPr indent="-342900" lvl="0" marL="342900" rtl="0" algn="l">
              <a:spcBef>
                <a:spcPts val="0"/>
              </a:spcBef>
              <a:spcAft>
                <a:spcPts val="0"/>
              </a:spcAft>
              <a:buClr>
                <a:schemeClr val="dk1"/>
              </a:buClr>
              <a:buSzPct val="100000"/>
              <a:buNone/>
            </a:pPr>
            <a:r>
              <a:rPr lang="ru-RU" sz="2300">
                <a:latin typeface="Times New Roman"/>
                <a:ea typeface="Times New Roman"/>
                <a:cs typeface="Times New Roman"/>
                <a:sym typeface="Times New Roman"/>
              </a:rPr>
              <a:t>                                 від 1,5 до 6(7) років. </a:t>
            </a:r>
            <a:endParaRPr sz="2300">
              <a:latin typeface="Times New Roman"/>
              <a:ea typeface="Times New Roman"/>
              <a:cs typeface="Times New Roman"/>
              <a:sym typeface="Times New Roman"/>
            </a:endParaRPr>
          </a:p>
          <a:p>
            <a:pPr indent="-342900" lvl="0" marL="342900" rtl="0" algn="l">
              <a:spcBef>
                <a:spcPts val="0"/>
              </a:spcBef>
              <a:spcAft>
                <a:spcPts val="0"/>
              </a:spcAft>
              <a:buClr>
                <a:schemeClr val="dk1"/>
              </a:buClr>
              <a:buSzPct val="100000"/>
              <a:buNone/>
            </a:pPr>
            <a:r>
              <a:rPr lang="ru-RU" sz="2300">
                <a:latin typeface="Times New Roman"/>
                <a:ea typeface="Times New Roman"/>
                <a:cs typeface="Times New Roman"/>
                <a:sym typeface="Times New Roman"/>
              </a:rPr>
              <a:t>                                       Всі групи укомплектовані згідно віку дітей.</a:t>
            </a:r>
            <a:r>
              <a:rPr b="1" i="1" lang="ru-RU" sz="2300">
                <a:latin typeface="Times New Roman"/>
                <a:ea typeface="Times New Roman"/>
                <a:cs typeface="Times New Roman"/>
                <a:sym typeface="Times New Roman"/>
              </a:rPr>
              <a:t>                                                  </a:t>
            </a:r>
            <a:endParaRPr/>
          </a:p>
          <a:p>
            <a:pPr indent="-342900" lvl="0" marL="342900" rtl="0" algn="ctr">
              <a:lnSpc>
                <a:spcPct val="150000"/>
              </a:lnSpc>
              <a:spcBef>
                <a:spcPts val="0"/>
              </a:spcBef>
              <a:spcAft>
                <a:spcPts val="0"/>
              </a:spcAft>
              <a:buClr>
                <a:schemeClr val="dk1"/>
              </a:buClr>
              <a:buSzPct val="100000"/>
              <a:buNone/>
            </a:pPr>
            <a:r>
              <a:rPr b="1" i="1" lang="ru-RU" sz="2300">
                <a:latin typeface="Times New Roman"/>
                <a:ea typeface="Times New Roman"/>
                <a:cs typeface="Times New Roman"/>
                <a:sym typeface="Times New Roman"/>
              </a:rPr>
              <a:t>Списковий склад дітей</a:t>
            </a:r>
            <a:endParaRPr b="1" i="1" sz="2300">
              <a:latin typeface="Times New Roman"/>
              <a:ea typeface="Times New Roman"/>
              <a:cs typeface="Times New Roman"/>
              <a:sym typeface="Times New Roman"/>
            </a:endParaRPr>
          </a:p>
          <a:p>
            <a:pPr indent="-342900" lvl="0" marL="342900" rtl="0" algn="l">
              <a:spcBef>
                <a:spcPts val="0"/>
              </a:spcBef>
              <a:spcAft>
                <a:spcPts val="0"/>
              </a:spcAft>
              <a:buClr>
                <a:schemeClr val="dk1"/>
              </a:buClr>
              <a:buSzPct val="100000"/>
              <a:buNone/>
            </a:pPr>
            <a:r>
              <a:rPr lang="ru-RU" sz="2300">
                <a:latin typeface="Times New Roman"/>
                <a:ea typeface="Times New Roman"/>
                <a:cs typeface="Times New Roman"/>
                <a:sym typeface="Times New Roman"/>
              </a:rPr>
              <a:t>Станом на 01 червня 2023 року – 227 дітей.</a:t>
            </a:r>
            <a:endParaRPr/>
          </a:p>
          <a:p>
            <a:pPr indent="-342900" lvl="0" marL="342900" rtl="0" algn="l">
              <a:spcBef>
                <a:spcPts val="0"/>
              </a:spcBef>
              <a:spcAft>
                <a:spcPts val="0"/>
              </a:spcAft>
              <a:buClr>
                <a:schemeClr val="dk1"/>
              </a:buClr>
              <a:buSzPct val="100000"/>
              <a:buNone/>
            </a:pPr>
            <a:r>
              <a:rPr lang="ru-RU" sz="2300">
                <a:latin typeface="Times New Roman"/>
                <a:ea typeface="Times New Roman"/>
                <a:cs typeface="Times New Roman"/>
                <a:sym typeface="Times New Roman"/>
              </a:rPr>
              <a:t>(з них-53дитини раннього віку). </a:t>
            </a:r>
            <a:endParaRPr/>
          </a:p>
          <a:p>
            <a:pPr indent="-342900" lvl="0" marL="342900" rtl="0" algn="ctr">
              <a:lnSpc>
                <a:spcPct val="150000"/>
              </a:lnSpc>
              <a:spcBef>
                <a:spcPts val="0"/>
              </a:spcBef>
              <a:spcAft>
                <a:spcPts val="0"/>
              </a:spcAft>
              <a:buClr>
                <a:schemeClr val="dk1"/>
              </a:buClr>
              <a:buSzPct val="100000"/>
              <a:buNone/>
            </a:pPr>
            <a:r>
              <a:rPr b="1" i="1" lang="ru-RU" sz="2300">
                <a:latin typeface="Times New Roman"/>
                <a:ea typeface="Times New Roman"/>
                <a:cs typeface="Times New Roman"/>
                <a:sym typeface="Times New Roman"/>
              </a:rPr>
              <a:t>У закладі функціонує 12 вікових груп</a:t>
            </a:r>
            <a:r>
              <a:rPr i="1" lang="ru-RU" sz="2300">
                <a:latin typeface="Times New Roman"/>
                <a:ea typeface="Times New Roman"/>
                <a:cs typeface="Times New Roman"/>
                <a:sym typeface="Times New Roman"/>
              </a:rPr>
              <a:t>:</a:t>
            </a:r>
            <a:endParaRPr i="1" sz="23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rPr b="1" i="1" lang="ru-RU" sz="2300">
                <a:latin typeface="Times New Roman"/>
                <a:ea typeface="Times New Roman"/>
                <a:cs typeface="Times New Roman"/>
                <a:sym typeface="Times New Roman"/>
              </a:rPr>
              <a:t>  І молодша </a:t>
            </a:r>
            <a:r>
              <a:rPr lang="ru-RU" sz="2300">
                <a:latin typeface="Times New Roman"/>
                <a:ea typeface="Times New Roman"/>
                <a:cs typeface="Times New Roman"/>
                <a:sym typeface="Times New Roman"/>
              </a:rPr>
              <a:t>–3 групи- це 03, 05, 09;</a:t>
            </a:r>
            <a:endParaRPr sz="23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rPr b="1" i="1" lang="ru-RU" sz="2300">
                <a:latin typeface="Times New Roman"/>
                <a:ea typeface="Times New Roman"/>
                <a:cs typeface="Times New Roman"/>
                <a:sym typeface="Times New Roman"/>
              </a:rPr>
              <a:t> ІІ молодша </a:t>
            </a:r>
            <a:r>
              <a:rPr lang="ru-RU" sz="2300">
                <a:latin typeface="Times New Roman"/>
                <a:ea typeface="Times New Roman"/>
                <a:cs typeface="Times New Roman"/>
                <a:sym typeface="Times New Roman"/>
              </a:rPr>
              <a:t>– 3 групи – це 04, 08, 13 ;</a:t>
            </a:r>
            <a:endParaRPr sz="23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rPr b="1" i="1" lang="ru-RU" sz="2300">
                <a:latin typeface="Times New Roman"/>
                <a:ea typeface="Times New Roman"/>
                <a:cs typeface="Times New Roman"/>
                <a:sym typeface="Times New Roman"/>
              </a:rPr>
              <a:t> Середня</a:t>
            </a:r>
            <a:r>
              <a:rPr lang="ru-RU" sz="2300">
                <a:latin typeface="Times New Roman"/>
                <a:ea typeface="Times New Roman"/>
                <a:cs typeface="Times New Roman"/>
                <a:sym typeface="Times New Roman"/>
              </a:rPr>
              <a:t> – 3 групи – це 06, 10, 12;</a:t>
            </a:r>
            <a:endParaRPr sz="23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rPr b="1" i="1" lang="ru-RU" sz="2300">
                <a:latin typeface="Times New Roman"/>
                <a:ea typeface="Times New Roman"/>
                <a:cs typeface="Times New Roman"/>
                <a:sym typeface="Times New Roman"/>
              </a:rPr>
              <a:t> Старша</a:t>
            </a:r>
            <a:r>
              <a:rPr lang="ru-RU" sz="2300">
                <a:latin typeface="Times New Roman"/>
                <a:ea typeface="Times New Roman"/>
                <a:cs typeface="Times New Roman"/>
                <a:sym typeface="Times New Roman"/>
              </a:rPr>
              <a:t> – 3 групи- це 01, 02, 07.</a:t>
            </a:r>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	Для всебічного та фізичного розвитку дошкільників створена ресурсна кімната для психологічного</a:t>
            </a:r>
            <a:endParaRPr sz="23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розванження, спортивний зал, соляна кімната.</a:t>
            </a:r>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	Окрім навчальних занять згідно затвердженого розкладу, в ЗДО протягом року </a:t>
            </a:r>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проводилась гурткова робота з вихованцями:</a:t>
            </a:r>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-гурток з вивчення іноземної мови </a:t>
            </a:r>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-гурток по карате </a:t>
            </a:r>
            <a:endParaRPr/>
          </a:p>
          <a:p>
            <a:pPr indent="-342900" lvl="0" marL="342900" rtl="0" algn="l">
              <a:lnSpc>
                <a:spcPct val="150000"/>
              </a:lnSpc>
              <a:spcBef>
                <a:spcPts val="0"/>
              </a:spcBef>
              <a:spcAft>
                <a:spcPts val="0"/>
              </a:spcAft>
              <a:buClr>
                <a:schemeClr val="dk1"/>
              </a:buClr>
              <a:buSzPct val="100000"/>
              <a:buNone/>
            </a:pPr>
            <a:r>
              <a:rPr lang="ru-RU" sz="2300">
                <a:latin typeface="Times New Roman"/>
                <a:ea typeface="Times New Roman"/>
                <a:cs typeface="Times New Roman"/>
                <a:sym typeface="Times New Roman"/>
              </a:rPr>
              <a:t>-гурток хореографії </a:t>
            </a:r>
            <a:endParaRPr sz="23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t/>
            </a:r>
            <a:endParaRPr sz="20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chemeClr val="dk1"/>
              </a:buClr>
              <a:buSzPct val="100000"/>
              <a:buNone/>
            </a:pPr>
            <a:r>
              <a:t/>
            </a:r>
            <a:endParaRPr sz="2000">
              <a:latin typeface="Times New Roman"/>
              <a:ea typeface="Times New Roman"/>
              <a:cs typeface="Times New Roman"/>
              <a:sym typeface="Times New Roman"/>
            </a:endParaRPr>
          </a:p>
          <a:p>
            <a:pPr indent="-342900" lvl="0" marL="342900" rtl="0" algn="l">
              <a:spcBef>
                <a:spcPts val="0"/>
              </a:spcBef>
              <a:spcAft>
                <a:spcPts val="0"/>
              </a:spcAft>
              <a:buClr>
                <a:schemeClr val="dk1"/>
              </a:buClr>
              <a:buSzPct val="100000"/>
              <a:buNone/>
            </a:pPr>
            <a:r>
              <a:t/>
            </a:r>
            <a:endParaRPr sz="2000">
              <a:latin typeface="Times New Roman"/>
              <a:ea typeface="Times New Roman"/>
              <a:cs typeface="Times New Roman"/>
              <a:sym typeface="Times New Roman"/>
            </a:endParaRPr>
          </a:p>
        </p:txBody>
      </p:sp>
      <p:pic>
        <p:nvPicPr>
          <p:cNvPr id="118" name="Google Shape;118;p4"/>
          <p:cNvPicPr preferRelativeResize="0"/>
          <p:nvPr/>
        </p:nvPicPr>
        <p:blipFill rotWithShape="1">
          <a:blip r:embed="rId4">
            <a:alphaModFix/>
          </a:blip>
          <a:srcRect b="0" l="0" r="0" t="0"/>
          <a:stretch/>
        </p:blipFill>
        <p:spPr>
          <a:xfrm>
            <a:off x="9525" y="0"/>
            <a:ext cx="2257425" cy="2028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40"/>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420" name="Google Shape;420;p40"/>
          <p:cNvSpPr/>
          <p:nvPr/>
        </p:nvSpPr>
        <p:spPr>
          <a:xfrm>
            <a:off x="6858000" y="1371600"/>
            <a:ext cx="457200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Показове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заняття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теорії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розвитку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винахідницьких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завдань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на сер.гр.</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41"/>
          <p:cNvPicPr preferRelativeResize="0"/>
          <p:nvPr/>
        </p:nvPicPr>
        <p:blipFill rotWithShape="1">
          <a:blip r:embed="rId3">
            <a:alphaModFix/>
          </a:blip>
          <a:srcRect b="0" l="0" r="0" t="0"/>
          <a:stretch/>
        </p:blipFill>
        <p:spPr>
          <a:xfrm>
            <a:off x="-20472" y="0"/>
            <a:ext cx="6858000" cy="6858000"/>
          </a:xfrm>
          <a:prstGeom prst="rect">
            <a:avLst/>
          </a:prstGeom>
          <a:noFill/>
          <a:ln>
            <a:noFill/>
          </a:ln>
        </p:spPr>
      </p:pic>
      <p:sp>
        <p:nvSpPr>
          <p:cNvPr id="426" name="Google Shape;426;p41"/>
          <p:cNvSpPr/>
          <p:nvPr/>
        </p:nvSpPr>
        <p:spPr>
          <a:xfrm>
            <a:off x="6837528" y="609600"/>
            <a:ext cx="4744872"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Показове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заняття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логіко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математичного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розвитку</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методикою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Стеценко</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«Логіка світу»</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на сер.гр.</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42"/>
          <p:cNvPicPr preferRelativeResize="0"/>
          <p:nvPr/>
        </p:nvPicPr>
        <p:blipFill rotWithShape="1">
          <a:blip r:embed="rId3">
            <a:alphaModFix/>
          </a:blip>
          <a:srcRect b="0" l="0" r="0" t="0"/>
          <a:stretch/>
        </p:blipFill>
        <p:spPr>
          <a:xfrm>
            <a:off x="0" y="7374"/>
            <a:ext cx="6858000" cy="6858000"/>
          </a:xfrm>
          <a:prstGeom prst="rect">
            <a:avLst/>
          </a:prstGeom>
          <a:noFill/>
          <a:ln>
            <a:noFill/>
          </a:ln>
        </p:spPr>
      </p:pic>
      <p:sp>
        <p:nvSpPr>
          <p:cNvPr id="432" name="Google Shape;432;p42"/>
          <p:cNvSpPr/>
          <p:nvPr/>
        </p:nvSpPr>
        <p:spPr>
          <a:xfrm>
            <a:off x="6858000" y="609600"/>
            <a:ext cx="457200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Інтегроване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заняття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використанням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цеглинок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LEGO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на занятті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валеології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на ІІ мол.гр.</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43"/>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438" name="Google Shape;438;p43"/>
          <p:cNvSpPr/>
          <p:nvPr/>
        </p:nvSpPr>
        <p:spPr>
          <a:xfrm>
            <a:off x="6858000" y="1295400"/>
            <a:ext cx="457200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Показове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заняття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використанням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LEGO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цеглинок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на І мол.гр.</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44"/>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444" name="Google Shape;444;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ru-RU"/>
              <a:t>              </a:t>
            </a:r>
            <a:r>
              <a:rPr lang="ru-RU">
                <a:latin typeface="Times New Roman"/>
                <a:ea typeface="Times New Roman"/>
                <a:cs typeface="Times New Roman"/>
                <a:sym typeface="Times New Roman"/>
              </a:rPr>
              <a:t>Участь у заходах ЗДО</a:t>
            </a:r>
            <a:endParaRPr>
              <a:latin typeface="Times New Roman"/>
              <a:ea typeface="Times New Roman"/>
              <a:cs typeface="Times New Roman"/>
              <a:sym typeface="Times New Roman"/>
            </a:endParaRPr>
          </a:p>
        </p:txBody>
      </p:sp>
      <p:sp>
        <p:nvSpPr>
          <p:cNvPr id="445" name="Google Shape;445;p44"/>
          <p:cNvSpPr txBox="1"/>
          <p:nvPr>
            <p:ph idx="1" type="body"/>
          </p:nvPr>
        </p:nvSpPr>
        <p:spPr>
          <a:xfrm>
            <a:off x="17060" y="1172368"/>
            <a:ext cx="9144000" cy="4525963"/>
          </a:xfrm>
          <a:prstGeom prst="rect">
            <a:avLst/>
          </a:prstGeom>
          <a:noFill/>
          <a:ln>
            <a:noFill/>
          </a:ln>
        </p:spPr>
        <p:txBody>
          <a:bodyPr anchorCtr="0" anchor="t" bIns="45700" lIns="91425" spcFirstLastPara="1" rIns="91425" wrap="square" tIns="45700">
            <a:normAutofit fontScale="25000" lnSpcReduction="20000"/>
          </a:bodyPr>
          <a:lstStyle/>
          <a:p>
            <a:pPr indent="-342900" lvl="0" marL="342900" rtl="0" algn="l">
              <a:spcBef>
                <a:spcPts val="0"/>
              </a:spcBef>
              <a:spcAft>
                <a:spcPts val="0"/>
              </a:spcAft>
              <a:buClr>
                <a:schemeClr val="dk1"/>
              </a:buClr>
              <a:buSzPct val="100000"/>
              <a:buChar char="•"/>
            </a:pPr>
            <a:r>
              <a:rPr lang="ru-RU">
                <a:latin typeface="Times New Roman"/>
                <a:ea typeface="Times New Roman"/>
                <a:cs typeface="Times New Roman"/>
                <a:sym typeface="Times New Roman"/>
              </a:rPr>
              <a:t>                                                                                               </a:t>
            </a:r>
            <a:r>
              <a:rPr lang="ru-RU" sz="5600">
                <a:latin typeface="Times New Roman"/>
                <a:ea typeface="Times New Roman"/>
                <a:cs typeface="Times New Roman"/>
                <a:sym typeface="Times New Roman"/>
              </a:rPr>
              <a:t>Протягом року педагогічний колектив приймав  активну участь у різних      </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                                                      методичних заходах міста. </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Співпраця з ДНЗ № 8 участь у Колядах « Коляда єднає»</a:t>
            </a:r>
            <a:endParaRPr sz="5600">
              <a:latin typeface="Times New Roman"/>
              <a:ea typeface="Times New Roman"/>
              <a:cs typeface="Times New Roman"/>
              <a:sym typeface="Times New Roman"/>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Також протягом року співпрацювали з педагогічним колективом Мукачівського Державного університету. Було спільно проведено семінар-практикум STREAM освіта в ЗДО.</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Проведено ТБД за участю завідувача НКП П. Семеновича та проведено практичне відпрацювання дій з усіма учасниками освітнього процесу.</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Участь у регіональному заході «Пісня Єднання» присвяченого відзначенню Дня Соборності України були нагороджені Дипломом Департаменту управління освіти і науки, молоді та спорту Закарпатської Обласної Державної Адміністрації</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За роботу з дітьми сімей ВПО їх соціально-педагогічну підтримку директор ЗДО №1 була нагороджена Подякою ММР.</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Педагоги закладу активно брали участь у наданні допомоги внутрішньо-переміщеним особам у центрі громадськості та національних культур, гуртожитку МДУ;</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Колектив закладу та батьки долучались до збору коштів для ЗСУ, в загальному було зібрано і перераховано кошти на суму </a:t>
            </a:r>
            <a:r>
              <a:rPr b="1" lang="ru-RU" sz="5600">
                <a:latin typeface="Times New Roman"/>
                <a:ea typeface="Times New Roman"/>
                <a:cs typeface="Times New Roman"/>
                <a:sym typeface="Times New Roman"/>
              </a:rPr>
              <a:t>35тис 330 грн</a:t>
            </a:r>
            <a:r>
              <a:rPr lang="ru-RU" sz="5600">
                <a:latin typeface="Times New Roman"/>
                <a:ea typeface="Times New Roman"/>
                <a:cs typeface="Times New Roman"/>
                <a:sym typeface="Times New Roman"/>
              </a:rPr>
              <a:t>.</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Співпраця з ліцеєм № 11</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Спільний захід з СОК ДЮСШ  «ПОРУЧ» щодо популяризації здорового способу життя;</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Так, було проведено міcьке методичне обʼєднання - заняття по використанню блоків З.Дьєнеша в </a:t>
            </a:r>
            <a:endParaRPr/>
          </a:p>
          <a:p>
            <a:pPr indent="0" lvl="0" marL="0" rtl="0" algn="l">
              <a:spcBef>
                <a:spcPts val="280"/>
              </a:spcBef>
              <a:spcAft>
                <a:spcPts val="0"/>
              </a:spcAft>
              <a:buClr>
                <a:schemeClr val="dk1"/>
              </a:buClr>
              <a:buSzPct val="100000"/>
              <a:buNone/>
            </a:pPr>
            <a:r>
              <a:rPr lang="ru-RU" sz="5600">
                <a:latin typeface="Times New Roman"/>
                <a:ea typeface="Times New Roman"/>
                <a:cs typeface="Times New Roman"/>
                <a:sym typeface="Times New Roman"/>
              </a:rPr>
              <a:t>індивідуальній роботі з дітьми; </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Участь педагогів до Дня Дошкілля у науково-педагочній конференції «Дошкільна освіта під крилами захисту»</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Наш заклад взяв участь у проєкті «Забезпечення безперервності навчання та розвитку дітей дошкільного віку в умовах кризи» спільно з дитячим фондом ООН УНІСЕФ;</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Співпраця з ЮНІСЕФ – участь у дослідженні - інтерв҆ ю: «Формування демократичних цінностей у дітей старшого дошкільного віку».</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Участь у концерті «Таланти, твої Україно»</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Участь у заходах до Дня міста, а саме: участь в інтелектуальній олімпіаді;</a:t>
            </a:r>
            <a:endParaRPr/>
          </a:p>
          <a:p>
            <a:pPr indent="-342900" lvl="0" marL="342900" rtl="0" algn="l">
              <a:spcBef>
                <a:spcPts val="280"/>
              </a:spcBef>
              <a:spcAft>
                <a:spcPts val="0"/>
              </a:spcAft>
              <a:buClr>
                <a:schemeClr val="dk1"/>
              </a:buClr>
              <a:buSzPct val="100000"/>
              <a:buChar char="•"/>
            </a:pPr>
            <a:r>
              <a:rPr lang="ru-RU" sz="5600">
                <a:latin typeface="Times New Roman"/>
                <a:ea typeface="Times New Roman"/>
                <a:cs typeface="Times New Roman"/>
                <a:sym typeface="Times New Roman"/>
              </a:rPr>
              <a:t>Участь у Малих Олімпійських іграх;</a:t>
            </a:r>
            <a:endParaRPr/>
          </a:p>
          <a:p>
            <a:pPr indent="-254000" lvl="0" marL="342900" rtl="0" algn="l">
              <a:spcBef>
                <a:spcPts val="280"/>
              </a:spcBef>
              <a:spcAft>
                <a:spcPts val="0"/>
              </a:spcAft>
              <a:buClr>
                <a:schemeClr val="dk1"/>
              </a:buClr>
              <a:buSzPct val="100000"/>
              <a:buNone/>
            </a:pPr>
            <a:r>
              <a:t/>
            </a:r>
            <a:endParaRPr sz="5600">
              <a:latin typeface="Times New Roman"/>
              <a:ea typeface="Times New Roman"/>
              <a:cs typeface="Times New Roman"/>
              <a:sym typeface="Times New Roman"/>
            </a:endParaRPr>
          </a:p>
          <a:p>
            <a:pPr indent="0" lvl="0" marL="0" rtl="0" algn="l">
              <a:spcBef>
                <a:spcPts val="280"/>
              </a:spcBef>
              <a:spcAft>
                <a:spcPts val="0"/>
              </a:spcAft>
              <a:buClr>
                <a:schemeClr val="dk1"/>
              </a:buClr>
              <a:buSzPct val="100000"/>
              <a:buNone/>
            </a:pPr>
            <a:r>
              <a:t/>
            </a:r>
            <a:endParaRPr sz="5600">
              <a:latin typeface="Times New Roman"/>
              <a:ea typeface="Times New Roman"/>
              <a:cs typeface="Times New Roman"/>
              <a:sym typeface="Times New Roman"/>
            </a:endParaRPr>
          </a:p>
          <a:p>
            <a:pPr indent="-254000" lvl="0" marL="342900" rtl="0" algn="l">
              <a:spcBef>
                <a:spcPts val="280"/>
              </a:spcBef>
              <a:spcAft>
                <a:spcPts val="0"/>
              </a:spcAft>
              <a:buClr>
                <a:schemeClr val="dk1"/>
              </a:buClr>
              <a:buSzPct val="100000"/>
              <a:buNone/>
            </a:pPr>
            <a:r>
              <a:t/>
            </a:r>
            <a:endParaRPr sz="5600">
              <a:latin typeface="Times New Roman"/>
              <a:ea typeface="Times New Roman"/>
              <a:cs typeface="Times New Roman"/>
              <a:sym typeface="Times New Roman"/>
            </a:endParaRPr>
          </a:p>
          <a:p>
            <a:pPr indent="-254000" lvl="0" marL="342900" rtl="0" algn="l">
              <a:spcBef>
                <a:spcPts val="280"/>
              </a:spcBef>
              <a:spcAft>
                <a:spcPts val="0"/>
              </a:spcAft>
              <a:buClr>
                <a:schemeClr val="dk1"/>
              </a:buClr>
              <a:buSzPct val="100000"/>
              <a:buNone/>
            </a:pPr>
            <a:r>
              <a:t/>
            </a:r>
            <a:endParaRPr sz="5600">
              <a:latin typeface="Times New Roman"/>
              <a:ea typeface="Times New Roman"/>
              <a:cs typeface="Times New Roman"/>
              <a:sym typeface="Times New Roman"/>
            </a:endParaRPr>
          </a:p>
          <a:p>
            <a:pPr indent="-254000" lvl="0" marL="342900" rtl="0" algn="l">
              <a:spcBef>
                <a:spcPts val="280"/>
              </a:spcBef>
              <a:spcAft>
                <a:spcPts val="0"/>
              </a:spcAft>
              <a:buClr>
                <a:schemeClr val="dk1"/>
              </a:buClr>
              <a:buSzPct val="100000"/>
              <a:buNone/>
            </a:pPr>
            <a:r>
              <a:t/>
            </a:r>
            <a:endParaRPr sz="5600"/>
          </a:p>
        </p:txBody>
      </p:sp>
      <p:pic>
        <p:nvPicPr>
          <p:cNvPr id="446" name="Google Shape;446;p44"/>
          <p:cNvPicPr preferRelativeResize="0"/>
          <p:nvPr/>
        </p:nvPicPr>
        <p:blipFill rotWithShape="1">
          <a:blip r:embed="rId4">
            <a:alphaModFix/>
          </a:blip>
          <a:srcRect b="0" l="0" r="0" t="0"/>
          <a:stretch/>
        </p:blipFill>
        <p:spPr>
          <a:xfrm>
            <a:off x="17059" y="36513"/>
            <a:ext cx="2589977" cy="148748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45"/>
          <p:cNvPicPr preferRelativeResize="0"/>
          <p:nvPr/>
        </p:nvPicPr>
        <p:blipFill rotWithShape="1">
          <a:blip r:embed="rId3">
            <a:alphaModFix/>
          </a:blip>
          <a:srcRect b="0" l="0" r="0" t="0"/>
          <a:stretch/>
        </p:blipFill>
        <p:spPr>
          <a:xfrm>
            <a:off x="-21609" y="0"/>
            <a:ext cx="5092890" cy="5092890"/>
          </a:xfrm>
          <a:prstGeom prst="rect">
            <a:avLst/>
          </a:prstGeom>
          <a:noFill/>
          <a:ln>
            <a:noFill/>
          </a:ln>
        </p:spPr>
      </p:pic>
      <p:sp>
        <p:nvSpPr>
          <p:cNvPr id="452" name="Google Shape;452;p45"/>
          <p:cNvSpPr/>
          <p:nvPr/>
        </p:nvSpPr>
        <p:spPr>
          <a:xfrm>
            <a:off x="5486400" y="304800"/>
            <a:ext cx="4572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800">
                <a:solidFill>
                  <a:schemeClr val="dk1"/>
                </a:solidFill>
                <a:latin typeface="Times New Roman"/>
                <a:ea typeface="Times New Roman"/>
                <a:cs typeface="Times New Roman"/>
                <a:sym typeface="Times New Roman"/>
              </a:rPr>
              <a:t>      </a:t>
            </a:r>
            <a:r>
              <a:rPr b="1" i="1" lang="ru-RU" sz="2800">
                <a:solidFill>
                  <a:schemeClr val="dk1"/>
                </a:solidFill>
                <a:latin typeface="Times New Roman"/>
                <a:ea typeface="Times New Roman"/>
                <a:cs typeface="Times New Roman"/>
                <a:sym typeface="Times New Roman"/>
              </a:rPr>
              <a:t>Співпраця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ДНЗ № 8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 Коляда єднає»</a:t>
            </a:r>
            <a:endParaRPr b="1" i="1" sz="2800">
              <a:solidFill>
                <a:schemeClr val="dk1"/>
              </a:solidFill>
              <a:latin typeface="Times New Roman"/>
              <a:ea typeface="Times New Roman"/>
              <a:cs typeface="Times New Roman"/>
              <a:sym typeface="Times New Roman"/>
            </a:endParaRPr>
          </a:p>
        </p:txBody>
      </p:sp>
      <p:pic>
        <p:nvPicPr>
          <p:cNvPr id="453" name="Google Shape;453;p45"/>
          <p:cNvPicPr preferRelativeResize="0"/>
          <p:nvPr/>
        </p:nvPicPr>
        <p:blipFill rotWithShape="1">
          <a:blip r:embed="rId4">
            <a:alphaModFix/>
          </a:blip>
          <a:srcRect b="0" l="0" r="0" t="0"/>
          <a:stretch/>
        </p:blipFill>
        <p:spPr>
          <a:xfrm>
            <a:off x="5046260" y="2769358"/>
            <a:ext cx="4082955" cy="408295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46"/>
          <p:cNvPicPr preferRelativeResize="0"/>
          <p:nvPr/>
        </p:nvPicPr>
        <p:blipFill rotWithShape="1">
          <a:blip r:embed="rId3">
            <a:alphaModFix/>
          </a:blip>
          <a:srcRect b="0" l="0" r="0" t="0"/>
          <a:stretch/>
        </p:blipFill>
        <p:spPr>
          <a:xfrm>
            <a:off x="0" y="0"/>
            <a:ext cx="9144000" cy="6744677"/>
          </a:xfrm>
          <a:prstGeom prst="rect">
            <a:avLst/>
          </a:prstGeom>
          <a:noFill/>
          <a:ln>
            <a:noFill/>
          </a:ln>
        </p:spPr>
      </p:pic>
      <p:sp>
        <p:nvSpPr>
          <p:cNvPr id="459" name="Google Shape;459;p46"/>
          <p:cNvSpPr/>
          <p:nvPr/>
        </p:nvSpPr>
        <p:spPr>
          <a:xfrm>
            <a:off x="1295400" y="990600"/>
            <a:ext cx="6248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Співпраця з педагогічним колективом МДУ</a:t>
            </a:r>
            <a:endParaRPr b="1" i="1" sz="24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47"/>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465" name="Google Shape;465;p47"/>
          <p:cNvSpPr/>
          <p:nvPr/>
        </p:nvSpPr>
        <p:spPr>
          <a:xfrm>
            <a:off x="6172200" y="685800"/>
            <a:ext cx="4572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rgbClr val="0C0C0C"/>
                </a:solidFill>
                <a:latin typeface="Times New Roman"/>
                <a:ea typeface="Times New Roman"/>
                <a:cs typeface="Times New Roman"/>
                <a:sym typeface="Times New Roman"/>
              </a:rPr>
              <a:t>Проведено ТБД </a:t>
            </a:r>
            <a:endParaRPr b="1" i="1" sz="2800">
              <a:solidFill>
                <a:srgbClr val="0C0C0C"/>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rgbClr val="0C0C0C"/>
                </a:solidFill>
                <a:latin typeface="Times New Roman"/>
                <a:ea typeface="Times New Roman"/>
                <a:cs typeface="Times New Roman"/>
                <a:sym typeface="Times New Roman"/>
              </a:rPr>
              <a:t>     за участю </a:t>
            </a:r>
            <a:endParaRPr b="1" i="1" sz="2800">
              <a:solidFill>
                <a:srgbClr val="0C0C0C"/>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rgbClr val="0C0C0C"/>
                </a:solidFill>
                <a:latin typeface="Times New Roman"/>
                <a:ea typeface="Times New Roman"/>
                <a:cs typeface="Times New Roman"/>
                <a:sym typeface="Times New Roman"/>
              </a:rPr>
              <a:t>завідувача НКП </a:t>
            </a:r>
            <a:endParaRPr b="1" i="1" sz="2800">
              <a:solidFill>
                <a:srgbClr val="0C0C0C"/>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rgbClr val="0C0C0C"/>
                </a:solidFill>
                <a:latin typeface="Times New Roman"/>
                <a:ea typeface="Times New Roman"/>
                <a:cs typeface="Times New Roman"/>
                <a:sym typeface="Times New Roman"/>
              </a:rPr>
              <a:t>П.П.Семеновича </a:t>
            </a:r>
            <a:endParaRPr b="1" i="1" sz="2800">
              <a:solidFill>
                <a:srgbClr val="0C0C0C"/>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48"/>
          <p:cNvPicPr preferRelativeResize="0"/>
          <p:nvPr/>
        </p:nvPicPr>
        <p:blipFill rotWithShape="1">
          <a:blip r:embed="rId3">
            <a:alphaModFix/>
          </a:blip>
          <a:srcRect b="0" l="0" r="0" t="0"/>
          <a:stretch/>
        </p:blipFill>
        <p:spPr>
          <a:xfrm>
            <a:off x="4000632" y="1106506"/>
            <a:ext cx="4771942" cy="5751494"/>
          </a:xfrm>
          <a:prstGeom prst="rect">
            <a:avLst/>
          </a:prstGeom>
          <a:noFill/>
          <a:ln>
            <a:noFill/>
          </a:ln>
        </p:spPr>
      </p:pic>
      <p:pic>
        <p:nvPicPr>
          <p:cNvPr id="471" name="Google Shape;471;p48"/>
          <p:cNvPicPr preferRelativeResize="0"/>
          <p:nvPr/>
        </p:nvPicPr>
        <p:blipFill rotWithShape="1">
          <a:blip r:embed="rId4">
            <a:alphaModFix/>
          </a:blip>
          <a:srcRect b="0" l="0" r="0" t="0"/>
          <a:stretch/>
        </p:blipFill>
        <p:spPr>
          <a:xfrm>
            <a:off x="0" y="0"/>
            <a:ext cx="3616098" cy="6858000"/>
          </a:xfrm>
          <a:prstGeom prst="rect">
            <a:avLst/>
          </a:prstGeom>
          <a:noFill/>
          <a:ln>
            <a:noFill/>
          </a:ln>
        </p:spPr>
      </p:pic>
      <p:sp>
        <p:nvSpPr>
          <p:cNvPr id="472" name="Google Shape;472;p48"/>
          <p:cNvSpPr/>
          <p:nvPr/>
        </p:nvSpPr>
        <p:spPr>
          <a:xfrm>
            <a:off x="3810000" y="152400"/>
            <a:ext cx="515320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Практичне відпрацювання дій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з техніки безпеки </a:t>
            </a:r>
            <a:endParaRPr b="1" i="1" sz="2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49"/>
          <p:cNvPicPr preferRelativeResize="0"/>
          <p:nvPr/>
        </p:nvPicPr>
        <p:blipFill rotWithShape="1">
          <a:blip r:embed="rId3">
            <a:alphaModFix/>
          </a:blip>
          <a:srcRect b="0" l="0" r="0" t="0"/>
          <a:stretch/>
        </p:blipFill>
        <p:spPr>
          <a:xfrm>
            <a:off x="1137" y="0"/>
            <a:ext cx="4419600" cy="4419600"/>
          </a:xfrm>
          <a:prstGeom prst="rect">
            <a:avLst/>
          </a:prstGeom>
          <a:noFill/>
          <a:ln>
            <a:noFill/>
          </a:ln>
        </p:spPr>
      </p:pic>
      <p:pic>
        <p:nvPicPr>
          <p:cNvPr id="478" name="Google Shape;478;p49"/>
          <p:cNvPicPr preferRelativeResize="0"/>
          <p:nvPr/>
        </p:nvPicPr>
        <p:blipFill rotWithShape="1">
          <a:blip r:embed="rId4">
            <a:alphaModFix/>
          </a:blip>
          <a:srcRect b="0" l="0" r="0" t="0"/>
          <a:stretch/>
        </p:blipFill>
        <p:spPr>
          <a:xfrm>
            <a:off x="4420737" y="2134737"/>
            <a:ext cx="4723263" cy="4723263"/>
          </a:xfrm>
          <a:prstGeom prst="rect">
            <a:avLst/>
          </a:prstGeom>
          <a:noFill/>
          <a:ln>
            <a:noFill/>
          </a:ln>
        </p:spPr>
      </p:pic>
      <p:sp>
        <p:nvSpPr>
          <p:cNvPr id="479" name="Google Shape;479;p49"/>
          <p:cNvSpPr/>
          <p:nvPr/>
        </p:nvSpPr>
        <p:spPr>
          <a:xfrm>
            <a:off x="4598933" y="609600"/>
            <a:ext cx="436914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Безпековий челендж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«ПОЗНАЧ СЕБЕ НА ДОРОЗІ»</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a:t>
            </a:r>
            <a:endParaRPr sz="2400">
              <a:solidFill>
                <a:schemeClr val="dk1"/>
              </a:solidFill>
              <a:latin typeface="Calibri"/>
              <a:ea typeface="Calibri"/>
              <a:cs typeface="Calibri"/>
              <a:sym typeface="Calibri"/>
            </a:endParaRPr>
          </a:p>
        </p:txBody>
      </p:sp>
      <p:sp>
        <p:nvSpPr>
          <p:cNvPr id="480" name="Google Shape;480;p49"/>
          <p:cNvSpPr/>
          <p:nvPr/>
        </p:nvSpPr>
        <p:spPr>
          <a:xfrm>
            <a:off x="381000" y="5407967"/>
            <a:ext cx="38768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Не нехтуй своєю безпекою </a:t>
            </a:r>
            <a:endParaRPr sz="2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50"/>
          <p:cNvPicPr preferRelativeResize="0"/>
          <p:nvPr/>
        </p:nvPicPr>
        <p:blipFill rotWithShape="1">
          <a:blip r:embed="rId3">
            <a:alphaModFix/>
          </a:blip>
          <a:srcRect b="0" l="0" r="0" t="0"/>
          <a:stretch/>
        </p:blipFill>
        <p:spPr>
          <a:xfrm rot="5400000">
            <a:off x="-450850" y="387350"/>
            <a:ext cx="3606800" cy="2705100"/>
          </a:xfrm>
          <a:prstGeom prst="rect">
            <a:avLst/>
          </a:prstGeom>
          <a:noFill/>
          <a:ln>
            <a:noFill/>
          </a:ln>
        </p:spPr>
      </p:pic>
      <p:pic>
        <p:nvPicPr>
          <p:cNvPr id="486" name="Google Shape;486;p50"/>
          <p:cNvPicPr preferRelativeResize="0"/>
          <p:nvPr/>
        </p:nvPicPr>
        <p:blipFill rotWithShape="1">
          <a:blip r:embed="rId4">
            <a:alphaModFix/>
          </a:blip>
          <a:srcRect b="0" l="0" r="0" t="0"/>
          <a:stretch/>
        </p:blipFill>
        <p:spPr>
          <a:xfrm>
            <a:off x="0" y="2895600"/>
            <a:ext cx="5283200" cy="3962400"/>
          </a:xfrm>
          <a:prstGeom prst="rect">
            <a:avLst/>
          </a:prstGeom>
          <a:noFill/>
          <a:ln>
            <a:noFill/>
          </a:ln>
        </p:spPr>
      </p:pic>
      <p:sp>
        <p:nvSpPr>
          <p:cNvPr id="487" name="Google Shape;487;p50"/>
          <p:cNvSpPr/>
          <p:nvPr/>
        </p:nvSpPr>
        <p:spPr>
          <a:xfrm>
            <a:off x="3121711" y="457200"/>
            <a:ext cx="432297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Театралізована музична казка</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«Семеро козенят»</a:t>
            </a:r>
            <a:endParaRPr sz="2400">
              <a:solidFill>
                <a:schemeClr val="dk1"/>
              </a:solidFill>
              <a:latin typeface="Calibri"/>
              <a:ea typeface="Calibri"/>
              <a:cs typeface="Calibri"/>
              <a:sym typeface="Calibri"/>
            </a:endParaRPr>
          </a:p>
        </p:txBody>
      </p:sp>
      <p:pic>
        <p:nvPicPr>
          <p:cNvPr id="488" name="Google Shape;488;p50"/>
          <p:cNvPicPr preferRelativeResize="0"/>
          <p:nvPr/>
        </p:nvPicPr>
        <p:blipFill rotWithShape="1">
          <a:blip r:embed="rId5">
            <a:alphaModFix/>
          </a:blip>
          <a:srcRect b="0" l="0" r="0" t="0"/>
          <a:stretch/>
        </p:blipFill>
        <p:spPr>
          <a:xfrm rot="5400000">
            <a:off x="4676775" y="2390775"/>
            <a:ext cx="5105400" cy="38290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51"/>
          <p:cNvPicPr preferRelativeResize="0"/>
          <p:nvPr/>
        </p:nvPicPr>
        <p:blipFill rotWithShape="1">
          <a:blip r:embed="rId3">
            <a:alphaModFix/>
          </a:blip>
          <a:srcRect b="0" l="0" r="0" t="0"/>
          <a:stretch/>
        </p:blipFill>
        <p:spPr>
          <a:xfrm>
            <a:off x="4638995" y="0"/>
            <a:ext cx="4509921" cy="2438400"/>
          </a:xfrm>
          <a:prstGeom prst="rect">
            <a:avLst/>
          </a:prstGeom>
          <a:noFill/>
          <a:ln>
            <a:noFill/>
          </a:ln>
        </p:spPr>
      </p:pic>
      <p:pic>
        <p:nvPicPr>
          <p:cNvPr id="494" name="Google Shape;494;p51"/>
          <p:cNvPicPr preferRelativeResize="0"/>
          <p:nvPr/>
        </p:nvPicPr>
        <p:blipFill rotWithShape="1">
          <a:blip r:embed="rId4">
            <a:alphaModFix/>
          </a:blip>
          <a:srcRect b="0" l="0" r="0" t="0"/>
          <a:stretch/>
        </p:blipFill>
        <p:spPr>
          <a:xfrm>
            <a:off x="0" y="3397804"/>
            <a:ext cx="4607040" cy="3455280"/>
          </a:xfrm>
          <a:prstGeom prst="rect">
            <a:avLst/>
          </a:prstGeom>
          <a:noFill/>
          <a:ln>
            <a:noFill/>
          </a:ln>
        </p:spPr>
      </p:pic>
      <p:pic>
        <p:nvPicPr>
          <p:cNvPr id="495" name="Google Shape;495;p51"/>
          <p:cNvPicPr preferRelativeResize="0"/>
          <p:nvPr/>
        </p:nvPicPr>
        <p:blipFill rotWithShape="1">
          <a:blip r:embed="rId5">
            <a:alphaModFix/>
          </a:blip>
          <a:srcRect b="0" l="0" r="0" t="0"/>
          <a:stretch/>
        </p:blipFill>
        <p:spPr>
          <a:xfrm>
            <a:off x="4568916" y="3397804"/>
            <a:ext cx="4607040" cy="3455280"/>
          </a:xfrm>
          <a:prstGeom prst="rect">
            <a:avLst/>
          </a:prstGeom>
          <a:noFill/>
          <a:ln>
            <a:noFill/>
          </a:ln>
        </p:spPr>
      </p:pic>
      <p:pic>
        <p:nvPicPr>
          <p:cNvPr id="496" name="Google Shape;496;p51"/>
          <p:cNvPicPr preferRelativeResize="0"/>
          <p:nvPr/>
        </p:nvPicPr>
        <p:blipFill rotWithShape="1">
          <a:blip r:embed="rId6">
            <a:alphaModFix/>
          </a:blip>
          <a:srcRect b="0" l="0" r="0" t="0"/>
          <a:stretch/>
        </p:blipFill>
        <p:spPr>
          <a:xfrm>
            <a:off x="0" y="0"/>
            <a:ext cx="4594220" cy="2438400"/>
          </a:xfrm>
          <a:prstGeom prst="rect">
            <a:avLst/>
          </a:prstGeom>
          <a:noFill/>
          <a:ln>
            <a:noFill/>
          </a:ln>
        </p:spPr>
      </p:pic>
      <p:sp>
        <p:nvSpPr>
          <p:cNvPr id="497" name="Google Shape;497;p51"/>
          <p:cNvSpPr/>
          <p:nvPr/>
        </p:nvSpPr>
        <p:spPr>
          <a:xfrm>
            <a:off x="1524000" y="2656492"/>
            <a:ext cx="652063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Використання цеглинок LEGO в музиці</a:t>
            </a:r>
            <a:endParaRPr sz="2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52"/>
          <p:cNvPicPr preferRelativeResize="0"/>
          <p:nvPr/>
        </p:nvPicPr>
        <p:blipFill rotWithShape="1">
          <a:blip r:embed="rId3">
            <a:alphaModFix/>
          </a:blip>
          <a:srcRect b="0" l="0" r="0" t="0"/>
          <a:stretch/>
        </p:blipFill>
        <p:spPr>
          <a:xfrm>
            <a:off x="0" y="-4916"/>
            <a:ext cx="3352800" cy="3352800"/>
          </a:xfrm>
          <a:prstGeom prst="rect">
            <a:avLst/>
          </a:prstGeom>
          <a:noFill/>
          <a:ln>
            <a:noFill/>
          </a:ln>
        </p:spPr>
      </p:pic>
      <p:pic>
        <p:nvPicPr>
          <p:cNvPr id="503" name="Google Shape;503;p52"/>
          <p:cNvPicPr preferRelativeResize="0"/>
          <p:nvPr/>
        </p:nvPicPr>
        <p:blipFill rotWithShape="1">
          <a:blip r:embed="rId4">
            <a:alphaModFix/>
          </a:blip>
          <a:srcRect b="0" l="0" r="0" t="0"/>
          <a:stretch/>
        </p:blipFill>
        <p:spPr>
          <a:xfrm rot="5400000">
            <a:off x="-466959" y="3642852"/>
            <a:ext cx="3657600" cy="2743200"/>
          </a:xfrm>
          <a:prstGeom prst="rect">
            <a:avLst/>
          </a:prstGeom>
          <a:noFill/>
          <a:ln>
            <a:noFill/>
          </a:ln>
        </p:spPr>
      </p:pic>
      <p:sp>
        <p:nvSpPr>
          <p:cNvPr id="504" name="Google Shape;504;p52"/>
          <p:cNvSpPr/>
          <p:nvPr/>
        </p:nvSpPr>
        <p:spPr>
          <a:xfrm>
            <a:off x="4349859" y="533400"/>
            <a:ext cx="326448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ТИЖДЕНЬ БЕЗПЕКИ</a:t>
            </a:r>
            <a:endParaRPr/>
          </a:p>
          <a:p>
            <a:pPr indent="0" lvl="0" marL="0" marR="0" rtl="0" algn="l">
              <a:spcBef>
                <a:spcPts val="0"/>
              </a:spcBef>
              <a:spcAft>
                <a:spcPts val="0"/>
              </a:spcAft>
              <a:buNone/>
            </a:pPr>
            <a:r>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старша група</a:t>
            </a:r>
            <a:endParaRPr sz="2400">
              <a:solidFill>
                <a:schemeClr val="dk1"/>
              </a:solidFill>
              <a:latin typeface="Calibri"/>
              <a:ea typeface="Calibri"/>
              <a:cs typeface="Calibri"/>
              <a:sym typeface="Calibri"/>
            </a:endParaRPr>
          </a:p>
        </p:txBody>
      </p:sp>
      <p:pic>
        <p:nvPicPr>
          <p:cNvPr id="505" name="Google Shape;505;p52"/>
          <p:cNvPicPr preferRelativeResize="0"/>
          <p:nvPr/>
        </p:nvPicPr>
        <p:blipFill rotWithShape="1">
          <a:blip r:embed="rId5">
            <a:alphaModFix/>
          </a:blip>
          <a:srcRect b="0" l="0" r="0" t="0"/>
          <a:stretch/>
        </p:blipFill>
        <p:spPr>
          <a:xfrm rot="5400000">
            <a:off x="6007741" y="2215885"/>
            <a:ext cx="3584296" cy="2688222"/>
          </a:xfrm>
          <a:prstGeom prst="rect">
            <a:avLst/>
          </a:prstGeom>
          <a:noFill/>
          <a:ln>
            <a:noFill/>
          </a:ln>
        </p:spPr>
      </p:pic>
      <p:pic>
        <p:nvPicPr>
          <p:cNvPr id="506" name="Google Shape;506;p52"/>
          <p:cNvPicPr preferRelativeResize="0"/>
          <p:nvPr/>
        </p:nvPicPr>
        <p:blipFill rotWithShape="1">
          <a:blip r:embed="rId6">
            <a:alphaModFix/>
          </a:blip>
          <a:srcRect b="0" l="0" r="0" t="0"/>
          <a:stretch/>
        </p:blipFill>
        <p:spPr>
          <a:xfrm>
            <a:off x="2733441" y="3434786"/>
            <a:ext cx="4564286" cy="342321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53"/>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512" name="Google Shape;512;p53"/>
          <p:cNvSpPr/>
          <p:nvPr/>
        </p:nvSpPr>
        <p:spPr>
          <a:xfrm>
            <a:off x="6882581" y="914400"/>
            <a:ext cx="209384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ТИЖДЕНЬ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БЕЗПЕКИ</a:t>
            </a:r>
            <a:endParaRPr/>
          </a:p>
          <a:p>
            <a:pPr indent="0" lvl="0" marL="0" marR="0" rtl="0" algn="l">
              <a:spcBef>
                <a:spcPts val="0"/>
              </a:spcBef>
              <a:spcAft>
                <a:spcPts val="0"/>
              </a:spcAft>
              <a:buNone/>
            </a:pPr>
            <a:r>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ст. гр.</a:t>
            </a:r>
            <a:endParaRPr b="1" i="1" sz="2800">
              <a:solidFill>
                <a:schemeClr val="dk1"/>
              </a:solidFill>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54"/>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518" name="Google Shape;518;p54"/>
          <p:cNvSpPr/>
          <p:nvPr/>
        </p:nvSpPr>
        <p:spPr>
          <a:xfrm>
            <a:off x="6858000" y="762000"/>
            <a:ext cx="2093843"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ТИЖДЕНЬ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БЕЗПЕКИ</a:t>
            </a:r>
            <a:endParaRPr/>
          </a:p>
          <a:p>
            <a:pPr indent="0" lvl="0" marL="0" marR="0" rtl="0" algn="l">
              <a:spcBef>
                <a:spcPts val="0"/>
              </a:spcBef>
              <a:spcAft>
                <a:spcPts val="0"/>
              </a:spcAft>
              <a:buNone/>
            </a:pPr>
            <a:r>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старша гр.</a:t>
            </a:r>
            <a:endParaRPr b="1" i="1" sz="2800">
              <a:solidFill>
                <a:schemeClr val="dk1"/>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55"/>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524" name="Google Shape;524;p55"/>
          <p:cNvSpPr/>
          <p:nvPr/>
        </p:nvSpPr>
        <p:spPr>
          <a:xfrm>
            <a:off x="7020660" y="838200"/>
            <a:ext cx="209384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ТИЖДЕНЬ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БЕЗПЕКИ</a:t>
            </a:r>
            <a:endParaRPr sz="2800">
              <a:solidFill>
                <a:schemeClr val="dk1"/>
              </a:solidFill>
              <a:latin typeface="Calibri"/>
              <a:ea typeface="Calibri"/>
              <a:cs typeface="Calibri"/>
              <a:sym typeface="Calibri"/>
            </a:endParaRPr>
          </a:p>
        </p:txBody>
      </p:sp>
      <p:sp>
        <p:nvSpPr>
          <p:cNvPr id="525" name="Google Shape;525;p55"/>
          <p:cNvSpPr/>
          <p:nvPr/>
        </p:nvSpPr>
        <p:spPr>
          <a:xfrm>
            <a:off x="7026303" y="2133600"/>
            <a:ext cx="2088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ІІ молод. гр.</a:t>
            </a:r>
            <a:endParaRPr sz="2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56"/>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531" name="Google Shape;531;p56"/>
          <p:cNvSpPr/>
          <p:nvPr/>
        </p:nvSpPr>
        <p:spPr>
          <a:xfrm>
            <a:off x="7010400" y="1143000"/>
            <a:ext cx="4572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ТИЖДЕНЬ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БЕЗПЕКИ</a:t>
            </a:r>
            <a:endParaRPr/>
          </a:p>
          <a:p>
            <a:pPr indent="0" lvl="0" marL="0" marR="0" rtl="0" algn="l">
              <a:spcBef>
                <a:spcPts val="0"/>
              </a:spcBef>
              <a:spcAft>
                <a:spcPts val="0"/>
              </a:spcAft>
              <a:buNone/>
            </a:pPr>
            <a:r>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ІІ мол.гр.</a:t>
            </a:r>
            <a:endParaRPr sz="2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57"/>
          <p:cNvPicPr preferRelativeResize="0"/>
          <p:nvPr/>
        </p:nvPicPr>
        <p:blipFill rotWithShape="1">
          <a:blip r:embed="rId3">
            <a:alphaModFix/>
          </a:blip>
          <a:srcRect b="0" l="0" r="0" t="0"/>
          <a:stretch/>
        </p:blipFill>
        <p:spPr>
          <a:xfrm>
            <a:off x="7374" y="0"/>
            <a:ext cx="6858000" cy="6858000"/>
          </a:xfrm>
          <a:prstGeom prst="rect">
            <a:avLst/>
          </a:prstGeom>
          <a:noFill/>
          <a:ln>
            <a:noFill/>
          </a:ln>
        </p:spPr>
      </p:pic>
      <p:sp>
        <p:nvSpPr>
          <p:cNvPr id="537" name="Google Shape;537;p57"/>
          <p:cNvSpPr/>
          <p:nvPr/>
        </p:nvSpPr>
        <p:spPr>
          <a:xfrm>
            <a:off x="7010400" y="1066800"/>
            <a:ext cx="4572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ТИЖДЕНЬ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БЕЗПЕКИ</a:t>
            </a:r>
            <a:endParaRPr/>
          </a:p>
          <a:p>
            <a:pPr indent="0" lvl="0" marL="0" marR="0" rtl="0" algn="l">
              <a:spcBef>
                <a:spcPts val="0"/>
              </a:spcBef>
              <a:spcAft>
                <a:spcPts val="0"/>
              </a:spcAft>
              <a:buNone/>
            </a:pPr>
            <a:r>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І мол.гр.</a:t>
            </a:r>
            <a:endParaRPr sz="2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58"/>
          <p:cNvPicPr preferRelativeResize="0"/>
          <p:nvPr/>
        </p:nvPicPr>
        <p:blipFill rotWithShape="1">
          <a:blip r:embed="rId3">
            <a:alphaModFix/>
          </a:blip>
          <a:srcRect b="0" l="0" r="0" t="0"/>
          <a:stretch/>
        </p:blipFill>
        <p:spPr>
          <a:xfrm>
            <a:off x="-17206" y="0"/>
            <a:ext cx="6858000" cy="6858000"/>
          </a:xfrm>
          <a:prstGeom prst="rect">
            <a:avLst/>
          </a:prstGeom>
          <a:noFill/>
          <a:ln>
            <a:noFill/>
          </a:ln>
        </p:spPr>
      </p:pic>
      <p:sp>
        <p:nvSpPr>
          <p:cNvPr id="543" name="Google Shape;543;p58"/>
          <p:cNvSpPr/>
          <p:nvPr/>
        </p:nvSpPr>
        <p:spPr>
          <a:xfrm>
            <a:off x="6872749" y="990600"/>
            <a:ext cx="209384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ТИЖДЕНЬ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БЕЗПЕКИ</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i="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І мол.гр.</a:t>
            </a:r>
            <a:endParaRPr b="1" i="1" sz="2800">
              <a:solidFill>
                <a:schemeClr val="dk1"/>
              </a:solidFill>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59"/>
          <p:cNvPicPr preferRelativeResize="0"/>
          <p:nvPr/>
        </p:nvPicPr>
        <p:blipFill rotWithShape="1">
          <a:blip r:embed="rId3">
            <a:alphaModFix/>
          </a:blip>
          <a:srcRect b="0" l="0" r="0" t="0"/>
          <a:stretch/>
        </p:blipFill>
        <p:spPr>
          <a:xfrm>
            <a:off x="0" y="13648"/>
            <a:ext cx="4597542" cy="6858000"/>
          </a:xfrm>
          <a:prstGeom prst="rect">
            <a:avLst/>
          </a:prstGeom>
          <a:noFill/>
          <a:ln>
            <a:noFill/>
          </a:ln>
        </p:spPr>
      </p:pic>
      <p:pic>
        <p:nvPicPr>
          <p:cNvPr id="549" name="Google Shape;549;p59"/>
          <p:cNvPicPr preferRelativeResize="0"/>
          <p:nvPr/>
        </p:nvPicPr>
        <p:blipFill rotWithShape="1">
          <a:blip r:embed="rId4">
            <a:alphaModFix/>
          </a:blip>
          <a:srcRect b="0" l="0" r="0" t="0"/>
          <a:stretch/>
        </p:blipFill>
        <p:spPr>
          <a:xfrm>
            <a:off x="4597542" y="13648"/>
            <a:ext cx="4546458" cy="6858000"/>
          </a:xfrm>
          <a:prstGeom prst="rect">
            <a:avLst/>
          </a:prstGeom>
          <a:noFill/>
          <a:ln>
            <a:noFill/>
          </a:ln>
        </p:spPr>
      </p:pic>
      <p:sp>
        <p:nvSpPr>
          <p:cNvPr id="550" name="Google Shape;550;p59"/>
          <p:cNvSpPr/>
          <p:nvPr/>
        </p:nvSpPr>
        <p:spPr>
          <a:xfrm>
            <a:off x="5105400" y="685800"/>
            <a:ext cx="4572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      «Пісня Єднання» </a:t>
            </a:r>
            <a:endParaRPr b="1" i="1" sz="24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        присвячена до </a:t>
            </a:r>
            <a:endParaRPr/>
          </a:p>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Дня Соборності України </a:t>
            </a:r>
            <a:endParaRPr b="1" i="1" sz="24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6"/>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6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556" name="Google Shape;556;p60"/>
          <p:cNvSpPr/>
          <p:nvPr/>
        </p:nvSpPr>
        <p:spPr>
          <a:xfrm>
            <a:off x="4585648" y="228600"/>
            <a:ext cx="4572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 Нагородження подякою ММР за   роботу з дітьми сімей ВПО</a:t>
            </a:r>
            <a:endParaRPr b="1" i="1" sz="2400">
              <a:solidFill>
                <a:schemeClr val="lt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61"/>
          <p:cNvPicPr preferRelativeResize="0"/>
          <p:nvPr/>
        </p:nvPicPr>
        <p:blipFill rotWithShape="1">
          <a:blip r:embed="rId3">
            <a:alphaModFix/>
          </a:blip>
          <a:srcRect b="0" l="0" r="0" t="0"/>
          <a:stretch/>
        </p:blipFill>
        <p:spPr>
          <a:xfrm>
            <a:off x="4927044" y="2514600"/>
            <a:ext cx="4216956" cy="3352800"/>
          </a:xfrm>
          <a:prstGeom prst="rect">
            <a:avLst/>
          </a:prstGeom>
          <a:noFill/>
          <a:ln>
            <a:noFill/>
          </a:ln>
        </p:spPr>
      </p:pic>
      <p:pic>
        <p:nvPicPr>
          <p:cNvPr id="562" name="Google Shape;562;p61"/>
          <p:cNvPicPr preferRelativeResize="0"/>
          <p:nvPr/>
        </p:nvPicPr>
        <p:blipFill rotWithShape="1">
          <a:blip r:embed="rId4">
            <a:alphaModFix/>
          </a:blip>
          <a:srcRect b="0" l="0" r="0" t="0"/>
          <a:stretch/>
        </p:blipFill>
        <p:spPr>
          <a:xfrm>
            <a:off x="304800" y="381000"/>
            <a:ext cx="4790769" cy="6136749"/>
          </a:xfrm>
          <a:prstGeom prst="rect">
            <a:avLst/>
          </a:prstGeom>
          <a:noFill/>
          <a:ln>
            <a:noFill/>
          </a:ln>
        </p:spPr>
      </p:pic>
      <p:sp>
        <p:nvSpPr>
          <p:cNvPr id="563" name="Google Shape;563;p61"/>
          <p:cNvSpPr/>
          <p:nvPr/>
        </p:nvSpPr>
        <p:spPr>
          <a:xfrm>
            <a:off x="5257800" y="533400"/>
            <a:ext cx="457200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Допомога на підтримку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ЗСУ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на суму 35тис 330грн</a:t>
            </a:r>
            <a:endParaRPr b="1" i="1" sz="2800">
              <a:solidFill>
                <a:schemeClr val="dk1"/>
              </a:solidFill>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62"/>
          <p:cNvPicPr preferRelativeResize="0"/>
          <p:nvPr/>
        </p:nvPicPr>
        <p:blipFill rotWithShape="1">
          <a:blip r:embed="rId3">
            <a:alphaModFix/>
          </a:blip>
          <a:srcRect b="0" l="0" r="0" t="0"/>
          <a:stretch/>
        </p:blipFill>
        <p:spPr>
          <a:xfrm>
            <a:off x="0" y="0"/>
            <a:ext cx="2933528" cy="3019088"/>
          </a:xfrm>
          <a:prstGeom prst="rect">
            <a:avLst/>
          </a:prstGeom>
          <a:noFill/>
          <a:ln>
            <a:noFill/>
          </a:ln>
        </p:spPr>
      </p:pic>
      <p:pic>
        <p:nvPicPr>
          <p:cNvPr id="569" name="Google Shape;569;p62"/>
          <p:cNvPicPr preferRelativeResize="0"/>
          <p:nvPr/>
        </p:nvPicPr>
        <p:blipFill rotWithShape="1">
          <a:blip r:embed="rId4">
            <a:alphaModFix/>
          </a:blip>
          <a:srcRect b="0" l="0" r="0" t="0"/>
          <a:stretch/>
        </p:blipFill>
        <p:spPr>
          <a:xfrm>
            <a:off x="-36871" y="2666364"/>
            <a:ext cx="1371600" cy="2587924"/>
          </a:xfrm>
          <a:prstGeom prst="rect">
            <a:avLst/>
          </a:prstGeom>
          <a:noFill/>
          <a:ln>
            <a:noFill/>
          </a:ln>
        </p:spPr>
      </p:pic>
      <p:pic>
        <p:nvPicPr>
          <p:cNvPr id="570" name="Google Shape;570;p62"/>
          <p:cNvPicPr preferRelativeResize="0"/>
          <p:nvPr/>
        </p:nvPicPr>
        <p:blipFill rotWithShape="1">
          <a:blip r:embed="rId5">
            <a:alphaModFix/>
          </a:blip>
          <a:srcRect b="0" l="0" r="0" t="0"/>
          <a:stretch/>
        </p:blipFill>
        <p:spPr>
          <a:xfrm>
            <a:off x="7162800" y="-35350"/>
            <a:ext cx="1981200" cy="2641600"/>
          </a:xfrm>
          <a:prstGeom prst="rect">
            <a:avLst/>
          </a:prstGeom>
          <a:noFill/>
          <a:ln>
            <a:noFill/>
          </a:ln>
        </p:spPr>
      </p:pic>
      <p:pic>
        <p:nvPicPr>
          <p:cNvPr id="571" name="Google Shape;571;p62"/>
          <p:cNvPicPr preferRelativeResize="0"/>
          <p:nvPr/>
        </p:nvPicPr>
        <p:blipFill rotWithShape="1">
          <a:blip r:embed="rId6">
            <a:alphaModFix/>
          </a:blip>
          <a:srcRect b="0" l="0" r="0" t="0"/>
          <a:stretch/>
        </p:blipFill>
        <p:spPr>
          <a:xfrm rot="5400000">
            <a:off x="7188200" y="2865225"/>
            <a:ext cx="2235200" cy="1676400"/>
          </a:xfrm>
          <a:prstGeom prst="rect">
            <a:avLst/>
          </a:prstGeom>
          <a:noFill/>
          <a:ln>
            <a:noFill/>
          </a:ln>
        </p:spPr>
      </p:pic>
      <p:pic>
        <p:nvPicPr>
          <p:cNvPr id="572" name="Google Shape;572;p62"/>
          <p:cNvPicPr preferRelativeResize="0"/>
          <p:nvPr/>
        </p:nvPicPr>
        <p:blipFill rotWithShape="1">
          <a:blip r:embed="rId7">
            <a:alphaModFix/>
          </a:blip>
          <a:srcRect b="0" l="0" r="0" t="0"/>
          <a:stretch/>
        </p:blipFill>
        <p:spPr>
          <a:xfrm flipH="1" rot="-5400000">
            <a:off x="-324874" y="4591196"/>
            <a:ext cx="2598993" cy="1949245"/>
          </a:xfrm>
          <a:prstGeom prst="rect">
            <a:avLst/>
          </a:prstGeom>
          <a:noFill/>
          <a:ln>
            <a:noFill/>
          </a:ln>
        </p:spPr>
      </p:pic>
      <p:pic>
        <p:nvPicPr>
          <p:cNvPr id="573" name="Google Shape;573;p62"/>
          <p:cNvPicPr preferRelativeResize="0"/>
          <p:nvPr/>
        </p:nvPicPr>
        <p:blipFill rotWithShape="1">
          <a:blip r:embed="rId8">
            <a:alphaModFix/>
          </a:blip>
          <a:srcRect b="0" l="0" r="0" t="0"/>
          <a:stretch/>
        </p:blipFill>
        <p:spPr>
          <a:xfrm rot="5400000">
            <a:off x="6854825" y="4583515"/>
            <a:ext cx="2616200" cy="1962150"/>
          </a:xfrm>
          <a:prstGeom prst="rect">
            <a:avLst/>
          </a:prstGeom>
          <a:noFill/>
          <a:ln>
            <a:noFill/>
          </a:ln>
        </p:spPr>
      </p:pic>
      <p:pic>
        <p:nvPicPr>
          <p:cNvPr id="574" name="Google Shape;574;p62"/>
          <p:cNvPicPr preferRelativeResize="0"/>
          <p:nvPr/>
        </p:nvPicPr>
        <p:blipFill rotWithShape="1">
          <a:blip r:embed="rId9">
            <a:alphaModFix/>
          </a:blip>
          <a:srcRect b="0" l="0" r="0" t="0"/>
          <a:stretch/>
        </p:blipFill>
        <p:spPr>
          <a:xfrm rot="5400000">
            <a:off x="2556618" y="273515"/>
            <a:ext cx="2387600" cy="1790700"/>
          </a:xfrm>
          <a:prstGeom prst="rect">
            <a:avLst/>
          </a:prstGeom>
          <a:noFill/>
          <a:ln>
            <a:noFill/>
          </a:ln>
        </p:spPr>
      </p:pic>
      <p:pic>
        <p:nvPicPr>
          <p:cNvPr id="575" name="Google Shape;575;p62"/>
          <p:cNvPicPr preferRelativeResize="0"/>
          <p:nvPr/>
        </p:nvPicPr>
        <p:blipFill rotWithShape="1">
          <a:blip r:embed="rId10">
            <a:alphaModFix/>
          </a:blip>
          <a:srcRect b="0" l="0" r="0" t="0"/>
          <a:stretch/>
        </p:blipFill>
        <p:spPr>
          <a:xfrm rot="5400000">
            <a:off x="3707293" y="2335422"/>
            <a:ext cx="2480081" cy="1860060"/>
          </a:xfrm>
          <a:prstGeom prst="rect">
            <a:avLst/>
          </a:prstGeom>
          <a:noFill/>
          <a:ln>
            <a:noFill/>
          </a:ln>
        </p:spPr>
      </p:pic>
      <p:pic>
        <p:nvPicPr>
          <p:cNvPr id="576" name="Google Shape;576;p62"/>
          <p:cNvPicPr preferRelativeResize="0"/>
          <p:nvPr/>
        </p:nvPicPr>
        <p:blipFill rotWithShape="1">
          <a:blip r:embed="rId11">
            <a:alphaModFix/>
          </a:blip>
          <a:srcRect b="0" l="0" r="0" t="0"/>
          <a:stretch/>
        </p:blipFill>
        <p:spPr>
          <a:xfrm rot="5400000">
            <a:off x="3322550" y="4780518"/>
            <a:ext cx="2382625" cy="1786969"/>
          </a:xfrm>
          <a:prstGeom prst="rect">
            <a:avLst/>
          </a:prstGeom>
          <a:noFill/>
          <a:ln>
            <a:noFill/>
          </a:ln>
        </p:spPr>
      </p:pic>
      <p:pic>
        <p:nvPicPr>
          <p:cNvPr id="577" name="Google Shape;577;p62"/>
          <p:cNvPicPr preferRelativeResize="0"/>
          <p:nvPr/>
        </p:nvPicPr>
        <p:blipFill rotWithShape="1">
          <a:blip r:embed="rId12">
            <a:alphaModFix/>
          </a:blip>
          <a:srcRect b="0" l="0" r="0" t="0"/>
          <a:stretch/>
        </p:blipFill>
        <p:spPr>
          <a:xfrm rot="5400000">
            <a:off x="1594052" y="4799557"/>
            <a:ext cx="2352507" cy="1764380"/>
          </a:xfrm>
          <a:prstGeom prst="rect">
            <a:avLst/>
          </a:prstGeom>
          <a:noFill/>
          <a:ln>
            <a:noFill/>
          </a:ln>
        </p:spPr>
      </p:pic>
      <p:pic>
        <p:nvPicPr>
          <p:cNvPr id="578" name="Google Shape;578;p62"/>
          <p:cNvPicPr preferRelativeResize="0"/>
          <p:nvPr/>
        </p:nvPicPr>
        <p:blipFill rotWithShape="1">
          <a:blip r:embed="rId13">
            <a:alphaModFix/>
          </a:blip>
          <a:srcRect b="0" l="0" r="0" t="0"/>
          <a:stretch/>
        </p:blipFill>
        <p:spPr>
          <a:xfrm rot="5400000">
            <a:off x="5536701" y="247036"/>
            <a:ext cx="1976286" cy="1482214"/>
          </a:xfrm>
          <a:prstGeom prst="rect">
            <a:avLst/>
          </a:prstGeom>
          <a:noFill/>
          <a:ln>
            <a:noFill/>
          </a:ln>
        </p:spPr>
      </p:pic>
      <p:pic>
        <p:nvPicPr>
          <p:cNvPr id="579" name="Google Shape;579;p62"/>
          <p:cNvPicPr preferRelativeResize="0"/>
          <p:nvPr/>
        </p:nvPicPr>
        <p:blipFill rotWithShape="1">
          <a:blip r:embed="rId14">
            <a:alphaModFix/>
          </a:blip>
          <a:srcRect b="0" l="0" r="0" t="0"/>
          <a:stretch/>
        </p:blipFill>
        <p:spPr>
          <a:xfrm rot="5400000">
            <a:off x="3775660" y="306935"/>
            <a:ext cx="2387600" cy="1790700"/>
          </a:xfrm>
          <a:prstGeom prst="rect">
            <a:avLst/>
          </a:prstGeom>
          <a:noFill/>
          <a:ln>
            <a:noFill/>
          </a:ln>
        </p:spPr>
      </p:pic>
      <p:pic>
        <p:nvPicPr>
          <p:cNvPr id="580" name="Google Shape;580;p62"/>
          <p:cNvPicPr preferRelativeResize="0"/>
          <p:nvPr/>
        </p:nvPicPr>
        <p:blipFill rotWithShape="1">
          <a:blip r:embed="rId15">
            <a:alphaModFix/>
          </a:blip>
          <a:srcRect b="0" l="0" r="0" t="0"/>
          <a:stretch/>
        </p:blipFill>
        <p:spPr>
          <a:xfrm rot="5400000">
            <a:off x="5380795" y="2273449"/>
            <a:ext cx="2461121" cy="1845839"/>
          </a:xfrm>
          <a:prstGeom prst="rect">
            <a:avLst/>
          </a:prstGeom>
          <a:noFill/>
          <a:ln>
            <a:noFill/>
          </a:ln>
        </p:spPr>
      </p:pic>
      <p:sp>
        <p:nvSpPr>
          <p:cNvPr id="581" name="Google Shape;581;p62"/>
          <p:cNvSpPr/>
          <p:nvPr/>
        </p:nvSpPr>
        <p:spPr>
          <a:xfrm>
            <a:off x="798038" y="3258811"/>
            <a:ext cx="382104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rgbClr val="FF0000"/>
                </a:solidFill>
                <a:latin typeface="Times New Roman"/>
                <a:ea typeface="Times New Roman"/>
                <a:cs typeface="Times New Roman"/>
                <a:sym typeface="Times New Roman"/>
              </a:rPr>
              <a:t>ДЕНЬ ВИШИВАНКИ </a:t>
            </a:r>
            <a:endParaRPr sz="2800">
              <a:solidFill>
                <a:srgbClr val="FF0000"/>
              </a:solidFill>
              <a:latin typeface="Calibri"/>
              <a:ea typeface="Calibri"/>
              <a:cs typeface="Calibri"/>
              <a:sym typeface="Calibri"/>
            </a:endParaRPr>
          </a:p>
        </p:txBody>
      </p:sp>
      <p:pic>
        <p:nvPicPr>
          <p:cNvPr id="582" name="Google Shape;582;p62"/>
          <p:cNvPicPr preferRelativeResize="0"/>
          <p:nvPr/>
        </p:nvPicPr>
        <p:blipFill rotWithShape="1">
          <a:blip r:embed="rId16">
            <a:alphaModFix/>
          </a:blip>
          <a:srcRect b="0" l="0" r="0" t="0"/>
          <a:stretch/>
        </p:blipFill>
        <p:spPr>
          <a:xfrm rot="5400000">
            <a:off x="5062604" y="4711776"/>
            <a:ext cx="2461188" cy="184589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63"/>
          <p:cNvPicPr preferRelativeResize="0"/>
          <p:nvPr/>
        </p:nvPicPr>
        <p:blipFill rotWithShape="1">
          <a:blip r:embed="rId3">
            <a:alphaModFix/>
          </a:blip>
          <a:srcRect b="0" l="0" r="0" t="0"/>
          <a:stretch/>
        </p:blipFill>
        <p:spPr>
          <a:xfrm>
            <a:off x="0" y="0"/>
            <a:ext cx="3251200" cy="2438400"/>
          </a:xfrm>
          <a:prstGeom prst="rect">
            <a:avLst/>
          </a:prstGeom>
          <a:noFill/>
          <a:ln>
            <a:noFill/>
          </a:ln>
        </p:spPr>
      </p:pic>
      <p:pic>
        <p:nvPicPr>
          <p:cNvPr id="588" name="Google Shape;588;p63"/>
          <p:cNvPicPr preferRelativeResize="0"/>
          <p:nvPr/>
        </p:nvPicPr>
        <p:blipFill rotWithShape="1">
          <a:blip r:embed="rId4">
            <a:alphaModFix/>
          </a:blip>
          <a:srcRect b="0" l="0" r="0" t="0"/>
          <a:stretch/>
        </p:blipFill>
        <p:spPr>
          <a:xfrm>
            <a:off x="5892801" y="0"/>
            <a:ext cx="3251199" cy="2438400"/>
          </a:xfrm>
          <a:prstGeom prst="rect">
            <a:avLst/>
          </a:prstGeom>
          <a:noFill/>
          <a:ln>
            <a:noFill/>
          </a:ln>
        </p:spPr>
      </p:pic>
      <p:pic>
        <p:nvPicPr>
          <p:cNvPr id="589" name="Google Shape;589;p63"/>
          <p:cNvPicPr preferRelativeResize="0"/>
          <p:nvPr/>
        </p:nvPicPr>
        <p:blipFill rotWithShape="1">
          <a:blip r:embed="rId5">
            <a:alphaModFix/>
          </a:blip>
          <a:srcRect b="0" l="0" r="0" t="0"/>
          <a:stretch/>
        </p:blipFill>
        <p:spPr>
          <a:xfrm>
            <a:off x="-1" y="3657600"/>
            <a:ext cx="4580603" cy="3185652"/>
          </a:xfrm>
          <a:prstGeom prst="rect">
            <a:avLst/>
          </a:prstGeom>
          <a:noFill/>
          <a:ln>
            <a:noFill/>
          </a:ln>
        </p:spPr>
      </p:pic>
      <p:pic>
        <p:nvPicPr>
          <p:cNvPr id="590" name="Google Shape;590;p63"/>
          <p:cNvPicPr preferRelativeResize="0"/>
          <p:nvPr/>
        </p:nvPicPr>
        <p:blipFill rotWithShape="1">
          <a:blip r:embed="rId6">
            <a:alphaModFix/>
          </a:blip>
          <a:srcRect b="0" l="0" r="0" t="0"/>
          <a:stretch/>
        </p:blipFill>
        <p:spPr>
          <a:xfrm>
            <a:off x="4724400" y="3657600"/>
            <a:ext cx="4419600" cy="3185652"/>
          </a:xfrm>
          <a:prstGeom prst="rect">
            <a:avLst/>
          </a:prstGeom>
          <a:noFill/>
          <a:ln>
            <a:noFill/>
          </a:ln>
        </p:spPr>
      </p:pic>
      <p:pic>
        <p:nvPicPr>
          <p:cNvPr id="591" name="Google Shape;591;p63"/>
          <p:cNvPicPr preferRelativeResize="0"/>
          <p:nvPr/>
        </p:nvPicPr>
        <p:blipFill rotWithShape="1">
          <a:blip r:embed="rId7">
            <a:alphaModFix/>
          </a:blip>
          <a:srcRect b="0" l="0" r="0" t="0"/>
          <a:stretch/>
        </p:blipFill>
        <p:spPr>
          <a:xfrm rot="5400000">
            <a:off x="2734597" y="457200"/>
            <a:ext cx="3657600" cy="2743200"/>
          </a:xfrm>
          <a:prstGeom prst="rect">
            <a:avLst/>
          </a:prstGeom>
          <a:noFill/>
          <a:ln>
            <a:noFill/>
          </a:ln>
        </p:spPr>
      </p:pic>
      <p:sp>
        <p:nvSpPr>
          <p:cNvPr id="592" name="Google Shape;592;p63"/>
          <p:cNvSpPr/>
          <p:nvPr/>
        </p:nvSpPr>
        <p:spPr>
          <a:xfrm>
            <a:off x="609600" y="2602468"/>
            <a:ext cx="176253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rgbClr val="538CD5"/>
                </a:solidFill>
                <a:latin typeface="Times New Roman"/>
                <a:ea typeface="Times New Roman"/>
                <a:cs typeface="Times New Roman"/>
                <a:sym typeface="Times New Roman"/>
              </a:rPr>
              <a:t>УКРАЇНА</a:t>
            </a:r>
            <a:endParaRPr sz="2800">
              <a:solidFill>
                <a:srgbClr val="538CD5"/>
              </a:solidFill>
              <a:latin typeface="Calibri"/>
              <a:ea typeface="Calibri"/>
              <a:cs typeface="Calibri"/>
              <a:sym typeface="Calibri"/>
            </a:endParaRPr>
          </a:p>
        </p:txBody>
      </p:sp>
      <p:sp>
        <p:nvSpPr>
          <p:cNvPr id="593" name="Google Shape;593;p63"/>
          <p:cNvSpPr/>
          <p:nvPr/>
        </p:nvSpPr>
        <p:spPr>
          <a:xfrm>
            <a:off x="6324600" y="2638717"/>
            <a:ext cx="230890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rgbClr val="538CD5"/>
                </a:solidFill>
                <a:latin typeface="Times New Roman"/>
                <a:ea typeface="Times New Roman"/>
                <a:cs typeface="Times New Roman"/>
                <a:sym typeface="Times New Roman"/>
              </a:rPr>
              <a:t>ПОНАД УСЕ</a:t>
            </a:r>
            <a:endParaRPr sz="2800">
              <a:solidFill>
                <a:srgbClr val="538CD5"/>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64"/>
          <p:cNvPicPr preferRelativeResize="0"/>
          <p:nvPr/>
        </p:nvPicPr>
        <p:blipFill rotWithShape="1">
          <a:blip r:embed="rId3">
            <a:alphaModFix/>
          </a:blip>
          <a:srcRect b="0" l="0" r="0" t="0"/>
          <a:stretch/>
        </p:blipFill>
        <p:spPr>
          <a:xfrm>
            <a:off x="0" y="19334"/>
            <a:ext cx="6858000" cy="6858000"/>
          </a:xfrm>
          <a:prstGeom prst="rect">
            <a:avLst/>
          </a:prstGeom>
          <a:noFill/>
          <a:ln>
            <a:noFill/>
          </a:ln>
        </p:spPr>
      </p:pic>
      <p:sp>
        <p:nvSpPr>
          <p:cNvPr id="599" name="Google Shape;599;p64"/>
          <p:cNvSpPr/>
          <p:nvPr/>
        </p:nvSpPr>
        <p:spPr>
          <a:xfrm>
            <a:off x="6858000" y="1524000"/>
            <a:ext cx="4572000"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3200">
                <a:solidFill>
                  <a:schemeClr val="dk1"/>
                </a:solidFill>
                <a:latin typeface="Times New Roman"/>
                <a:ea typeface="Times New Roman"/>
                <a:cs typeface="Times New Roman"/>
                <a:sym typeface="Times New Roman"/>
              </a:rPr>
              <a:t> Співпраця </a:t>
            </a:r>
            <a:endParaRPr/>
          </a:p>
          <a:p>
            <a:pPr indent="0" lvl="0" marL="0" marR="0" rtl="0" algn="l">
              <a:spcBef>
                <a:spcPts val="0"/>
              </a:spcBef>
              <a:spcAft>
                <a:spcPts val="0"/>
              </a:spcAft>
              <a:buNone/>
            </a:pPr>
            <a:r>
              <a:rPr b="1" i="1" lang="ru-RU" sz="32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3200">
                <a:solidFill>
                  <a:schemeClr val="dk1"/>
                </a:solidFill>
                <a:latin typeface="Times New Roman"/>
                <a:ea typeface="Times New Roman"/>
                <a:cs typeface="Times New Roman"/>
                <a:sym typeface="Times New Roman"/>
              </a:rPr>
              <a:t>   ліцеєм </a:t>
            </a:r>
            <a:endParaRPr/>
          </a:p>
          <a:p>
            <a:pPr indent="0" lvl="0" marL="0" marR="0" rtl="0" algn="l">
              <a:spcBef>
                <a:spcPts val="0"/>
              </a:spcBef>
              <a:spcAft>
                <a:spcPts val="0"/>
              </a:spcAft>
              <a:buNone/>
            </a:pPr>
            <a:r>
              <a:rPr b="1" i="1" lang="ru-RU" sz="3200">
                <a:solidFill>
                  <a:schemeClr val="dk1"/>
                </a:solidFill>
                <a:latin typeface="Times New Roman"/>
                <a:ea typeface="Times New Roman"/>
                <a:cs typeface="Times New Roman"/>
                <a:sym typeface="Times New Roman"/>
              </a:rPr>
              <a:t>    № 11</a:t>
            </a:r>
            <a:endParaRPr b="1" i="1" sz="3200">
              <a:solidFill>
                <a:schemeClr val="dk1"/>
              </a:solidFill>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6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05" name="Google Shape;605;p65"/>
          <p:cNvSpPr/>
          <p:nvPr/>
        </p:nvSpPr>
        <p:spPr>
          <a:xfrm>
            <a:off x="1447800" y="685800"/>
            <a:ext cx="68357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Спільний захід з СОК ДЮСШ  «ПОРУЧ» </a:t>
            </a:r>
            <a:endParaRPr b="1" i="1" sz="2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66"/>
          <p:cNvPicPr preferRelativeResize="0"/>
          <p:nvPr/>
        </p:nvPicPr>
        <p:blipFill rotWithShape="1">
          <a:blip r:embed="rId3">
            <a:alphaModFix/>
          </a:blip>
          <a:srcRect b="0" l="0" r="0" t="0"/>
          <a:stretch/>
        </p:blipFill>
        <p:spPr>
          <a:xfrm>
            <a:off x="0" y="1156607"/>
            <a:ext cx="9144000" cy="5701393"/>
          </a:xfrm>
          <a:prstGeom prst="rect">
            <a:avLst/>
          </a:prstGeom>
          <a:noFill/>
          <a:ln>
            <a:noFill/>
          </a:ln>
        </p:spPr>
      </p:pic>
      <p:sp>
        <p:nvSpPr>
          <p:cNvPr id="611" name="Google Shape;611;p66"/>
          <p:cNvSpPr/>
          <p:nvPr/>
        </p:nvSpPr>
        <p:spPr>
          <a:xfrm>
            <a:off x="412111" y="457200"/>
            <a:ext cx="831977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3200">
                <a:solidFill>
                  <a:schemeClr val="dk1"/>
                </a:solidFill>
                <a:latin typeface="Times New Roman"/>
                <a:ea typeface="Times New Roman"/>
                <a:cs typeface="Times New Roman"/>
                <a:sym typeface="Times New Roman"/>
              </a:rPr>
              <a:t>Міське методичне об’єднання старших груп</a:t>
            </a:r>
            <a:endParaRPr b="1" i="1" sz="3200">
              <a:solidFill>
                <a:schemeClr val="dk1"/>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67"/>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617" name="Google Shape;617;p67"/>
          <p:cNvSpPr/>
          <p:nvPr/>
        </p:nvSpPr>
        <p:spPr>
          <a:xfrm>
            <a:off x="6553200" y="685800"/>
            <a:ext cx="2820772"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ММО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«Використання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блоків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Дьєнеша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в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індивідуальній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роботі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з </a:t>
            </a:r>
            <a:endParaRPr/>
          </a:p>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     дітьми»</a:t>
            </a:r>
            <a:endParaRPr b="1" i="1" sz="28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68"/>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623" name="Google Shape;623;p68"/>
          <p:cNvSpPr/>
          <p:nvPr/>
        </p:nvSpPr>
        <p:spPr>
          <a:xfrm>
            <a:off x="6861412" y="685800"/>
            <a:ext cx="4572000" cy="48936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r>
              <a:rPr b="1" i="1" lang="ru-RU" sz="2400">
                <a:solidFill>
                  <a:schemeClr val="dk1"/>
                </a:solidFill>
                <a:latin typeface="Times New Roman"/>
                <a:ea typeface="Times New Roman"/>
                <a:cs typeface="Times New Roman"/>
                <a:sym typeface="Times New Roman"/>
              </a:rPr>
              <a:t>Участь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у проєкті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«Забезпечення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безперервності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навчання та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розвитку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дітей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дошкільного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віку в умовах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кризи» </a:t>
            </a:r>
            <a:endParaRPr b="1"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спільно з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ООН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УНІСЕФ</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6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29" name="Google Shape;629;p69"/>
          <p:cNvSpPr/>
          <p:nvPr/>
        </p:nvSpPr>
        <p:spPr>
          <a:xfrm>
            <a:off x="304800" y="381000"/>
            <a:ext cx="4572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400">
                <a:solidFill>
                  <a:schemeClr val="lt1"/>
                </a:solidFill>
                <a:latin typeface="Times New Roman"/>
                <a:ea typeface="Times New Roman"/>
                <a:cs typeface="Times New Roman"/>
                <a:sym typeface="Times New Roman"/>
              </a:rPr>
              <a:t>«ТАЛАНТИ ТВОЇ УКРАЇНО»</a:t>
            </a:r>
            <a:endParaRPr b="1" i="1" sz="2400">
              <a:solidFill>
                <a:schemeClr val="lt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7"/>
          <p:cNvPicPr preferRelativeResize="0"/>
          <p:nvPr/>
        </p:nvPicPr>
        <p:blipFill rotWithShape="1">
          <a:blip r:embed="rId3">
            <a:alphaModFix/>
          </a:blip>
          <a:srcRect b="0" l="0" r="0" t="0"/>
          <a:stretch/>
        </p:blipFill>
        <p:spPr>
          <a:xfrm rot="5400000">
            <a:off x="3143250" y="857250"/>
            <a:ext cx="6858000" cy="5143500"/>
          </a:xfrm>
          <a:prstGeom prst="rect">
            <a:avLst/>
          </a:prstGeom>
          <a:noFill/>
          <a:ln>
            <a:noFill/>
          </a:ln>
        </p:spPr>
      </p:pic>
      <p:pic>
        <p:nvPicPr>
          <p:cNvPr id="134" name="Google Shape;134;p7"/>
          <p:cNvPicPr preferRelativeResize="0"/>
          <p:nvPr>
            <p:ph idx="1" type="body"/>
          </p:nvPr>
        </p:nvPicPr>
        <p:blipFill rotWithShape="1">
          <a:blip r:embed="rId4">
            <a:alphaModFix/>
          </a:blip>
          <a:srcRect b="0" l="0" r="0" t="0"/>
          <a:stretch/>
        </p:blipFill>
        <p:spPr>
          <a:xfrm rot="5400000">
            <a:off x="-990600" y="1005385"/>
            <a:ext cx="6858000" cy="4876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70"/>
          <p:cNvPicPr preferRelativeResize="0"/>
          <p:nvPr/>
        </p:nvPicPr>
        <p:blipFill rotWithShape="1">
          <a:blip r:embed="rId3">
            <a:alphaModFix/>
          </a:blip>
          <a:srcRect b="0" l="0" r="0" t="0"/>
          <a:stretch/>
        </p:blipFill>
        <p:spPr>
          <a:xfrm>
            <a:off x="4064000" y="-1"/>
            <a:ext cx="5080001" cy="3810001"/>
          </a:xfrm>
          <a:prstGeom prst="rect">
            <a:avLst/>
          </a:prstGeom>
          <a:noFill/>
          <a:ln>
            <a:noFill/>
          </a:ln>
        </p:spPr>
      </p:pic>
      <p:pic>
        <p:nvPicPr>
          <p:cNvPr id="635" name="Google Shape;635;p70"/>
          <p:cNvPicPr preferRelativeResize="0"/>
          <p:nvPr/>
        </p:nvPicPr>
        <p:blipFill rotWithShape="1">
          <a:blip r:embed="rId4">
            <a:alphaModFix/>
          </a:blip>
          <a:srcRect b="0" l="0" r="0" t="0"/>
          <a:stretch/>
        </p:blipFill>
        <p:spPr>
          <a:xfrm>
            <a:off x="0" y="0"/>
            <a:ext cx="4064000" cy="3048000"/>
          </a:xfrm>
          <a:prstGeom prst="rect">
            <a:avLst/>
          </a:prstGeom>
          <a:noFill/>
          <a:ln>
            <a:noFill/>
          </a:ln>
        </p:spPr>
      </p:pic>
      <p:pic>
        <p:nvPicPr>
          <p:cNvPr id="636" name="Google Shape;636;p70"/>
          <p:cNvPicPr preferRelativeResize="0"/>
          <p:nvPr/>
        </p:nvPicPr>
        <p:blipFill rotWithShape="1">
          <a:blip r:embed="rId5">
            <a:alphaModFix/>
          </a:blip>
          <a:srcRect b="0" l="0" r="0" t="0"/>
          <a:stretch/>
        </p:blipFill>
        <p:spPr>
          <a:xfrm rot="5400000">
            <a:off x="7210426" y="4924425"/>
            <a:ext cx="2209800" cy="1657350"/>
          </a:xfrm>
          <a:prstGeom prst="rect">
            <a:avLst/>
          </a:prstGeom>
          <a:noFill/>
          <a:ln>
            <a:noFill/>
          </a:ln>
        </p:spPr>
      </p:pic>
      <p:pic>
        <p:nvPicPr>
          <p:cNvPr id="637" name="Google Shape;637;p70"/>
          <p:cNvPicPr preferRelativeResize="0"/>
          <p:nvPr/>
        </p:nvPicPr>
        <p:blipFill rotWithShape="1">
          <a:blip r:embed="rId6">
            <a:alphaModFix/>
          </a:blip>
          <a:srcRect b="0" l="0" r="0" t="0"/>
          <a:stretch/>
        </p:blipFill>
        <p:spPr>
          <a:xfrm rot="5400000">
            <a:off x="-238125" y="2856988"/>
            <a:ext cx="1905000" cy="1428750"/>
          </a:xfrm>
          <a:prstGeom prst="rect">
            <a:avLst/>
          </a:prstGeom>
          <a:noFill/>
          <a:ln>
            <a:noFill/>
          </a:ln>
        </p:spPr>
      </p:pic>
      <p:pic>
        <p:nvPicPr>
          <p:cNvPr id="638" name="Google Shape;638;p70"/>
          <p:cNvPicPr preferRelativeResize="0"/>
          <p:nvPr/>
        </p:nvPicPr>
        <p:blipFill rotWithShape="1">
          <a:blip r:embed="rId7">
            <a:alphaModFix/>
          </a:blip>
          <a:srcRect b="0" l="0" r="0" t="0"/>
          <a:stretch/>
        </p:blipFill>
        <p:spPr>
          <a:xfrm rot="5400000">
            <a:off x="5370872" y="4913671"/>
            <a:ext cx="2222090" cy="1666568"/>
          </a:xfrm>
          <a:prstGeom prst="rect">
            <a:avLst/>
          </a:prstGeom>
          <a:noFill/>
          <a:ln>
            <a:noFill/>
          </a:ln>
        </p:spPr>
      </p:pic>
      <p:pic>
        <p:nvPicPr>
          <p:cNvPr id="639" name="Google Shape;639;p70"/>
          <p:cNvPicPr preferRelativeResize="0"/>
          <p:nvPr/>
        </p:nvPicPr>
        <p:blipFill rotWithShape="1">
          <a:blip r:embed="rId8">
            <a:alphaModFix/>
          </a:blip>
          <a:srcRect b="0" l="0" r="0" t="0"/>
          <a:stretch/>
        </p:blipFill>
        <p:spPr>
          <a:xfrm rot="5400000">
            <a:off x="3525329" y="4936716"/>
            <a:ext cx="2209799" cy="1657350"/>
          </a:xfrm>
          <a:prstGeom prst="rect">
            <a:avLst/>
          </a:prstGeom>
          <a:noFill/>
          <a:ln>
            <a:noFill/>
          </a:ln>
        </p:spPr>
      </p:pic>
      <p:pic>
        <p:nvPicPr>
          <p:cNvPr id="640" name="Google Shape;640;p70"/>
          <p:cNvPicPr preferRelativeResize="0"/>
          <p:nvPr/>
        </p:nvPicPr>
        <p:blipFill rotWithShape="1">
          <a:blip r:embed="rId9">
            <a:alphaModFix/>
          </a:blip>
          <a:srcRect b="0" l="0" r="0" t="0"/>
          <a:stretch/>
        </p:blipFill>
        <p:spPr>
          <a:xfrm rot="5400000">
            <a:off x="1714346" y="4927037"/>
            <a:ext cx="2220861" cy="1665646"/>
          </a:xfrm>
          <a:prstGeom prst="rect">
            <a:avLst/>
          </a:prstGeom>
          <a:noFill/>
          <a:ln>
            <a:noFill/>
          </a:ln>
        </p:spPr>
      </p:pic>
      <p:pic>
        <p:nvPicPr>
          <p:cNvPr id="641" name="Google Shape;641;p70"/>
          <p:cNvPicPr preferRelativeResize="0"/>
          <p:nvPr/>
        </p:nvPicPr>
        <p:blipFill rotWithShape="1">
          <a:blip r:embed="rId10">
            <a:alphaModFix/>
          </a:blip>
          <a:srcRect b="0" l="0" r="0" t="0"/>
          <a:stretch/>
        </p:blipFill>
        <p:spPr>
          <a:xfrm rot="5400000">
            <a:off x="-354297" y="4646792"/>
            <a:ext cx="2527095" cy="1895321"/>
          </a:xfrm>
          <a:prstGeom prst="rect">
            <a:avLst/>
          </a:prstGeom>
          <a:noFill/>
          <a:ln>
            <a:noFill/>
          </a:ln>
        </p:spPr>
      </p:pic>
      <p:pic>
        <p:nvPicPr>
          <p:cNvPr id="642" name="Google Shape;642;p70"/>
          <p:cNvPicPr preferRelativeResize="0"/>
          <p:nvPr/>
        </p:nvPicPr>
        <p:blipFill rotWithShape="1">
          <a:blip r:embed="rId11">
            <a:alphaModFix/>
          </a:blip>
          <a:srcRect b="0" l="0" r="0" t="0"/>
          <a:stretch/>
        </p:blipFill>
        <p:spPr>
          <a:xfrm rot="5400000">
            <a:off x="1160052" y="2859139"/>
            <a:ext cx="1902542" cy="1426906"/>
          </a:xfrm>
          <a:prstGeom prst="rect">
            <a:avLst/>
          </a:prstGeom>
          <a:noFill/>
          <a:ln>
            <a:noFill/>
          </a:ln>
        </p:spPr>
      </p:pic>
      <p:sp>
        <p:nvSpPr>
          <p:cNvPr id="643" name="Google Shape;643;p70"/>
          <p:cNvSpPr/>
          <p:nvPr/>
        </p:nvSpPr>
        <p:spPr>
          <a:xfrm>
            <a:off x="2966118" y="3810000"/>
            <a:ext cx="332821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3600">
                <a:solidFill>
                  <a:schemeClr val="dk1"/>
                </a:solidFill>
                <a:latin typeface="Times New Roman"/>
                <a:ea typeface="Times New Roman"/>
                <a:cs typeface="Times New Roman"/>
                <a:sym typeface="Times New Roman"/>
              </a:rPr>
              <a:t>ДЕНЬ МАТЕРІ</a:t>
            </a:r>
            <a:endParaRPr sz="36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71"/>
          <p:cNvPicPr preferRelativeResize="0"/>
          <p:nvPr/>
        </p:nvPicPr>
        <p:blipFill rotWithShape="1">
          <a:blip r:embed="rId3">
            <a:alphaModFix/>
          </a:blip>
          <a:srcRect b="0" l="0" r="0" t="0"/>
          <a:stretch/>
        </p:blipFill>
        <p:spPr>
          <a:xfrm>
            <a:off x="10236" y="739254"/>
            <a:ext cx="9144000" cy="6096000"/>
          </a:xfrm>
          <a:prstGeom prst="rect">
            <a:avLst/>
          </a:prstGeom>
          <a:noFill/>
          <a:ln>
            <a:noFill/>
          </a:ln>
        </p:spPr>
      </p:pic>
      <p:sp>
        <p:nvSpPr>
          <p:cNvPr id="649" name="Google Shape;649;p71"/>
          <p:cNvSpPr/>
          <p:nvPr/>
        </p:nvSpPr>
        <p:spPr>
          <a:xfrm>
            <a:off x="1588147" y="304800"/>
            <a:ext cx="598817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dk1"/>
                </a:solidFill>
                <a:latin typeface="Times New Roman"/>
                <a:ea typeface="Times New Roman"/>
                <a:cs typeface="Times New Roman"/>
                <a:sym typeface="Times New Roman"/>
              </a:rPr>
              <a:t>Участь в інтелектуальній олімпіаді</a:t>
            </a:r>
            <a:endParaRPr b="1" i="1" sz="28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72"/>
          <p:cNvPicPr preferRelativeResize="0"/>
          <p:nvPr/>
        </p:nvPicPr>
        <p:blipFill rotWithShape="1">
          <a:blip r:embed="rId3">
            <a:alphaModFix/>
          </a:blip>
          <a:srcRect b="0" l="0" r="0" t="0"/>
          <a:stretch/>
        </p:blipFill>
        <p:spPr>
          <a:xfrm>
            <a:off x="-36871" y="-235974"/>
            <a:ext cx="9448800" cy="7086600"/>
          </a:xfrm>
          <a:prstGeom prst="rect">
            <a:avLst/>
          </a:prstGeom>
          <a:noFill/>
          <a:ln>
            <a:noFill/>
          </a:ln>
        </p:spPr>
      </p:pic>
      <p:sp>
        <p:nvSpPr>
          <p:cNvPr id="655" name="Google Shape;655;p72"/>
          <p:cNvSpPr/>
          <p:nvPr/>
        </p:nvSpPr>
        <p:spPr>
          <a:xfrm>
            <a:off x="990600" y="5867400"/>
            <a:ext cx="693465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800">
                <a:solidFill>
                  <a:schemeClr val="lt1"/>
                </a:solidFill>
                <a:latin typeface="Times New Roman"/>
                <a:ea typeface="Times New Roman"/>
                <a:cs typeface="Times New Roman"/>
                <a:sym typeface="Times New Roman"/>
              </a:rPr>
              <a:t>Малі Олімпійські ігри на стадіоні ДЮСШ</a:t>
            </a:r>
            <a:endParaRPr b="1" i="1" sz="2800">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73"/>
          <p:cNvPicPr preferRelativeResize="0"/>
          <p:nvPr/>
        </p:nvPicPr>
        <p:blipFill rotWithShape="1">
          <a:blip r:embed="rId3">
            <a:alphaModFix/>
          </a:blip>
          <a:srcRect b="0" l="0" r="0" t="0"/>
          <a:stretch/>
        </p:blipFill>
        <p:spPr>
          <a:xfrm>
            <a:off x="18197" y="0"/>
            <a:ext cx="9144000" cy="6858000"/>
          </a:xfrm>
          <a:prstGeom prst="rect">
            <a:avLst/>
          </a:prstGeom>
          <a:noFill/>
          <a:ln>
            <a:noFill/>
          </a:ln>
        </p:spPr>
      </p:pic>
      <p:pic>
        <p:nvPicPr>
          <p:cNvPr id="661" name="Google Shape;661;p73"/>
          <p:cNvPicPr preferRelativeResize="0"/>
          <p:nvPr/>
        </p:nvPicPr>
        <p:blipFill rotWithShape="1">
          <a:blip r:embed="rId4">
            <a:alphaModFix/>
          </a:blip>
          <a:srcRect b="0" l="0" r="0" t="0"/>
          <a:stretch/>
        </p:blipFill>
        <p:spPr>
          <a:xfrm>
            <a:off x="18197" y="0"/>
            <a:ext cx="2270078" cy="1804988"/>
          </a:xfrm>
          <a:prstGeom prst="rect">
            <a:avLst/>
          </a:prstGeom>
          <a:noFill/>
          <a:ln>
            <a:noFill/>
          </a:ln>
        </p:spPr>
      </p:pic>
      <p:sp>
        <p:nvSpPr>
          <p:cNvPr id="662" name="Google Shape;662;p73"/>
          <p:cNvSpPr/>
          <p:nvPr/>
        </p:nvSpPr>
        <p:spPr>
          <a:xfrm>
            <a:off x="457200" y="304800"/>
            <a:ext cx="8686800" cy="6740307"/>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None/>
            </a:pPr>
            <a:r>
              <a:rPr b="1" i="1" lang="ru-RU" sz="2400">
                <a:solidFill>
                  <a:schemeClr val="dk1"/>
                </a:solidFill>
                <a:latin typeface="Times New Roman"/>
                <a:ea typeface="Times New Roman"/>
                <a:cs typeface="Times New Roman"/>
                <a:sym typeface="Times New Roman"/>
              </a:rPr>
              <a:t>Інклюзивна освіта. </a:t>
            </a:r>
            <a:endParaRPr/>
          </a:p>
          <a:p>
            <a:pPr indent="0" lvl="0" marL="457200" marR="0" rtl="0" algn="ctr">
              <a:spcBef>
                <a:spcPts val="0"/>
              </a:spcBef>
              <a:spcAft>
                <a:spcPts val="0"/>
              </a:spcAft>
              <a:buNone/>
            </a:pPr>
            <a:r>
              <a:rPr b="1" i="1" lang="ru-RU" sz="2400">
                <a:solidFill>
                  <a:schemeClr val="dk1"/>
                </a:solidFill>
                <a:latin typeface="Times New Roman"/>
                <a:ea typeface="Times New Roman"/>
                <a:cs typeface="Times New Roman"/>
                <a:sym typeface="Times New Roman"/>
              </a:rPr>
              <a:t>             Робота команди психолого-педагогічного супроводу </a:t>
            </a:r>
            <a:endParaRPr/>
          </a:p>
          <a:p>
            <a:pPr indent="0" lvl="0" marL="457200" marR="0" rtl="0" algn="ctr">
              <a:spcBef>
                <a:spcPts val="0"/>
              </a:spcBef>
              <a:spcAft>
                <a:spcPts val="0"/>
              </a:spcAft>
              <a:buNone/>
            </a:pPr>
            <a:r>
              <a:rPr lang="ru-RU" sz="1600">
                <a:solidFill>
                  <a:schemeClr val="dk1"/>
                </a:solidFill>
                <a:latin typeface="Times New Roman"/>
                <a:ea typeface="Times New Roman"/>
                <a:cs typeface="Times New Roman"/>
                <a:sym typeface="Times New Roman"/>
              </a:rPr>
              <a:t>У закладі дошкільної освіти працює </a:t>
            </a:r>
            <a:endParaRPr/>
          </a:p>
          <a:p>
            <a:pPr indent="0" lvl="0" marL="457200" marR="0" rtl="0" algn="l">
              <a:spcBef>
                <a:spcPts val="0"/>
              </a:spcBef>
              <a:spcAft>
                <a:spcPts val="0"/>
              </a:spcAft>
              <a:buNone/>
            </a:pPr>
            <a:r>
              <a:rPr lang="ru-RU" sz="1600">
                <a:solidFill>
                  <a:schemeClr val="dk1"/>
                </a:solidFill>
                <a:latin typeface="Times New Roman"/>
                <a:ea typeface="Times New Roman"/>
                <a:cs typeface="Times New Roman"/>
                <a:sym typeface="Times New Roman"/>
              </a:rPr>
              <a:t>              5 інклюзивних груп  № 1, 2, 7,12, 13 завдання яких забезпечити освітній процес, орієнтований на інтеграцію дітей з особливими освітніми потребами. Освітній процес в інклюзивних групах дітей з ООП проводять, відповідно до Базового компонента дошкільної освіти за окремими програмами, затвердженими МОН, та методиками з огляду на індивідуальні особливості навчально-пізнавальної діяльності дітей, враховуючи рекомендації ІРЦ.</a:t>
            </a:r>
            <a:endParaRPr/>
          </a:p>
          <a:p>
            <a:pPr indent="0" lvl="0" marL="457200" marR="0" rtl="0" algn="l">
              <a:spcBef>
                <a:spcPts val="0"/>
              </a:spcBef>
              <a:spcAft>
                <a:spcPts val="0"/>
              </a:spcAft>
              <a:buNone/>
            </a:pPr>
            <a:r>
              <a:rPr lang="ru-RU" sz="1600">
                <a:solidFill>
                  <a:schemeClr val="dk1"/>
                </a:solidFill>
                <a:latin typeface="Times New Roman"/>
                <a:ea typeface="Times New Roman"/>
                <a:cs typeface="Times New Roman"/>
                <a:sym typeface="Times New Roman"/>
              </a:rPr>
              <a:t>Оптимальні умови освітнього процесу в інклюзивних групах забезпечує команда психолого-педагогічного супроводу дитини з ООП.</a:t>
            </a:r>
            <a:endParaRPr/>
          </a:p>
          <a:p>
            <a:pPr indent="0" lvl="0" marL="45720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Завдання команди супроводу</a:t>
            </a:r>
            <a:r>
              <a:rPr lang="ru-RU" sz="2400">
                <a:solidFill>
                  <a:schemeClr val="dk1"/>
                </a:solidFill>
                <a:latin typeface="Times New Roman"/>
                <a:ea typeface="Times New Roman"/>
                <a:cs typeface="Times New Roman"/>
                <a:sym typeface="Times New Roman"/>
              </a:rPr>
              <a:t>: </a:t>
            </a:r>
            <a:endParaRPr/>
          </a:p>
          <a:p>
            <a:pPr indent="0" lvl="0" marL="457200" marR="0" rtl="0" algn="l">
              <a:spcBef>
                <a:spcPts val="0"/>
              </a:spcBef>
              <a:spcAft>
                <a:spcPts val="0"/>
              </a:spcAft>
              <a:buNone/>
            </a:pPr>
            <a:r>
              <a:rPr lang="ru-RU" sz="2400">
                <a:solidFill>
                  <a:schemeClr val="dk1"/>
                </a:solidFill>
                <a:latin typeface="Times New Roman"/>
                <a:ea typeface="Times New Roman"/>
                <a:cs typeface="Times New Roman"/>
                <a:sym typeface="Times New Roman"/>
              </a:rPr>
              <a:t>збір інформації про особливості розвитку дитини, її інтереси, труднощі, освітні потреби на етапах створення, реалізації та моніторингу виконання індивідуальної програми розвитку дитини з особливими освітніми потребами, визначення напрямів психолого-педагогічних та корекційно-розвиткових послуг, що можуть бути надані в межах ЗДО на підставі висновку ІРЦ.</a:t>
            </a:r>
            <a:endParaRPr sz="2000">
              <a:solidFill>
                <a:schemeClr val="dk1"/>
              </a:solidFill>
              <a:latin typeface="Times New Roman"/>
              <a:ea typeface="Times New Roman"/>
              <a:cs typeface="Times New Roman"/>
              <a:sym typeface="Times New Roman"/>
            </a:endParaRPr>
          </a:p>
          <a:p>
            <a:pPr indent="0" lvl="0" marL="457200" marR="0" rtl="0" algn="l">
              <a:spcBef>
                <a:spcPts val="0"/>
              </a:spcBef>
              <a:spcAft>
                <a:spcPts val="0"/>
              </a:spcAft>
              <a:buNone/>
            </a:pPr>
            <a:r>
              <a:t/>
            </a:r>
            <a:endParaRPr b="1" i="1" sz="2400">
              <a:solidFill>
                <a:schemeClr val="dk1"/>
              </a:solidFill>
              <a:latin typeface="Times New Roman"/>
              <a:ea typeface="Times New Roman"/>
              <a:cs typeface="Times New Roman"/>
              <a:sym typeface="Times New Roman"/>
            </a:endParaRPr>
          </a:p>
          <a:p>
            <a:pPr indent="0" lvl="0" marL="45720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74"/>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668" name="Google Shape;668;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669" name="Google Shape;669;p74"/>
          <p:cNvPicPr preferRelativeResize="0"/>
          <p:nvPr/>
        </p:nvPicPr>
        <p:blipFill rotWithShape="1">
          <a:blip r:embed="rId4">
            <a:alphaModFix/>
          </a:blip>
          <a:srcRect b="0" l="0" r="0" t="0"/>
          <a:stretch/>
        </p:blipFill>
        <p:spPr>
          <a:xfrm>
            <a:off x="0" y="6350"/>
            <a:ext cx="2819400" cy="1746250"/>
          </a:xfrm>
          <a:prstGeom prst="rect">
            <a:avLst/>
          </a:prstGeom>
          <a:noFill/>
          <a:ln>
            <a:noFill/>
          </a:ln>
        </p:spPr>
      </p:pic>
      <p:sp>
        <p:nvSpPr>
          <p:cNvPr id="670" name="Google Shape;670;p74"/>
          <p:cNvSpPr/>
          <p:nvPr/>
        </p:nvSpPr>
        <p:spPr>
          <a:xfrm>
            <a:off x="423081" y="608207"/>
            <a:ext cx="8610600" cy="5693866"/>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None/>
            </a:pPr>
            <a:r>
              <a:rPr b="1" i="1" lang="ru-RU" sz="2000">
                <a:solidFill>
                  <a:srgbClr val="000000"/>
                </a:solidFill>
                <a:latin typeface="Times New Roman"/>
                <a:ea typeface="Times New Roman"/>
                <a:cs typeface="Times New Roman"/>
                <a:sym typeface="Times New Roman"/>
              </a:rPr>
              <a:t>                     Забезпечення  соціально-психологічного  супроводу  учасників  освітнього процесу</a:t>
            </a:r>
            <a:endParaRPr sz="2000">
              <a:solidFill>
                <a:srgbClr val="000000"/>
              </a:solidFill>
              <a:latin typeface="Times New Roman"/>
              <a:ea typeface="Times New Roman"/>
              <a:cs typeface="Times New Roman"/>
              <a:sym typeface="Times New Roman"/>
            </a:endParaRPr>
          </a:p>
          <a:p>
            <a:pPr indent="457200" lvl="0" marL="0" marR="0" rtl="0" algn="just">
              <a:spcBef>
                <a:spcPts val="0"/>
              </a:spcBef>
              <a:spcAft>
                <a:spcPts val="0"/>
              </a:spcAft>
              <a:buNone/>
            </a:pPr>
            <a:r>
              <a:rPr lang="ru-RU" sz="1800">
                <a:solidFill>
                  <a:srgbClr val="000000"/>
                </a:solidFill>
                <a:latin typeface="Times New Roman"/>
                <a:ea typeface="Times New Roman"/>
                <a:cs typeface="Times New Roman"/>
                <a:sym typeface="Times New Roman"/>
              </a:rPr>
              <a:t>                             Найважливішим етапом психологічному розвитку людини є дошкільний період життя. І саме тому психологічне забезпечення та психологічний супровід розвитку дитини у  закладі дошкільної освіти набувають великого значення у подальшому житті кожної особистості. </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У закладі працює практичний психолог Ядрихінська О.Є. Вона займається з дітьми групи ризику та з обдарованими дітьми, надає їм допомогу  як індивідуально, так і в підгрупах, проводить консультації та тренінги.</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 Діагностика та опитування дітей старшого дошкільного віку показали гарну підготовленість їх до школи. Майбутні школярі групи засвоїли програму.  </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Обстеження практичного психолога ЗДО №1 у травні 2023 року охопило 46 дітей старшого дошкільного віку. Метою обстеження було отримання даних про соціальну та психологічну готовність дітей старшого дошкільного віку до навчання у школі, визначення їх актуального рівня розвитку наприкінці навчального року. </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Проведенні діагностування засвідчують наступне: більша частина дітей має високий та достатній рівень. Важливим компонентом сформованості психічних процесів дітей старшого дошкільного віку та інтелектуальної готовності є увага. Результатом є відповідні позитивні показники, які простежується у більшості дітей. Діти можуть розподіляти та переключати увагу, зосереджуватись на відповідному завданні.</a:t>
            </a: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7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76" name="Google Shape;676;p75"/>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677" name="Google Shape;677;p7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678" name="Google Shape;678;p75"/>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679" name="Google Shape;679;p75"/>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680" name="Google Shape;680;p75"/>
          <p:cNvPicPr preferRelativeResize="0"/>
          <p:nvPr/>
        </p:nvPicPr>
        <p:blipFill rotWithShape="1">
          <a:blip r:embed="rId4">
            <a:alphaModFix/>
          </a:blip>
          <a:srcRect b="0" l="0" r="0" t="0"/>
          <a:stretch/>
        </p:blipFill>
        <p:spPr>
          <a:xfrm>
            <a:off x="0" y="0"/>
            <a:ext cx="2619375" cy="1743075"/>
          </a:xfrm>
          <a:prstGeom prst="rect">
            <a:avLst/>
          </a:prstGeom>
          <a:noFill/>
          <a:ln>
            <a:noFill/>
          </a:ln>
        </p:spPr>
      </p:pic>
      <p:sp>
        <p:nvSpPr>
          <p:cNvPr id="681" name="Google Shape;681;p75"/>
          <p:cNvSpPr/>
          <p:nvPr/>
        </p:nvSpPr>
        <p:spPr>
          <a:xfrm>
            <a:off x="620038" y="1793354"/>
            <a:ext cx="822960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Аналіз результатів освітнього процесу в старших групах показав, що всі діти підготовлені навчання в школі, із 46</a:t>
            </a:r>
            <a:r>
              <a:rPr b="1" lang="ru-RU" sz="1800">
                <a:solidFill>
                  <a:schemeClr val="dk1"/>
                </a:solidFill>
                <a:latin typeface="Times New Roman"/>
                <a:ea typeface="Times New Roman"/>
                <a:cs typeface="Times New Roman"/>
                <a:sym typeface="Times New Roman"/>
              </a:rPr>
              <a:t>-</a:t>
            </a:r>
            <a:r>
              <a:rPr lang="ru-RU" sz="1800">
                <a:solidFill>
                  <a:schemeClr val="dk1"/>
                </a:solidFill>
                <a:latin typeface="Times New Roman"/>
                <a:ea typeface="Times New Roman"/>
                <a:cs typeface="Times New Roman"/>
                <a:sym typeface="Times New Roman"/>
              </a:rPr>
              <a:t>х дітей 6-ти річного віку мають рівень розвитку: </a:t>
            </a:r>
            <a:endParaRPr sz="16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Особистість дитини - В- 85%; Д - 78%</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Дитина в соціумі - В – 96%; Д – 76%</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Дитина у природньому довкіллі - В – 96%; Д – 59%</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Дитина у світі культури - В – 87%; Д – 67%; </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Гра дитини – В – 93%; Д – 46%;</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Дитина в сенсорно-пізн.просторі - В – 74%; Д-20 – 43%</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Мовлення дитини - В – 93%; Д – 72%;</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sp>
        <p:nvSpPr>
          <p:cNvPr id="682" name="Google Shape;682;p75"/>
          <p:cNvSpPr/>
          <p:nvPr/>
        </p:nvSpPr>
        <p:spPr>
          <a:xfrm>
            <a:off x="2819400" y="159376"/>
            <a:ext cx="61341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000000"/>
              </a:solidFill>
              <a:latin typeface="Roboto"/>
              <a:ea typeface="Roboto"/>
              <a:cs typeface="Roboto"/>
              <a:sym typeface="Roboto"/>
            </a:endParaRPr>
          </a:p>
          <a:p>
            <a:pPr indent="0" lvl="0" marL="0" marR="0" rtl="0" algn="l">
              <a:spcBef>
                <a:spcPts val="0"/>
              </a:spcBef>
              <a:spcAft>
                <a:spcPts val="0"/>
              </a:spcAft>
              <a:buNone/>
            </a:pPr>
            <a:r>
              <a:rPr b="1" i="1" lang="ru-RU" sz="2000">
                <a:solidFill>
                  <a:schemeClr val="dk1"/>
                </a:solidFill>
                <a:latin typeface="Times New Roman"/>
                <a:ea typeface="Times New Roman"/>
                <a:cs typeface="Times New Roman"/>
                <a:sym typeface="Times New Roman"/>
              </a:rPr>
              <a:t>Моніторинг рівня розвитку дітей старшого дошкільного віку в ЗДО №1 за 2022-2023 н. р.</a:t>
            </a:r>
            <a:endParaRPr i="1" sz="2000">
              <a:solidFill>
                <a:schemeClr val="dk1"/>
              </a:solidFill>
              <a:latin typeface="Times New Roman"/>
              <a:ea typeface="Times New Roman"/>
              <a:cs typeface="Times New Roman"/>
              <a:sym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7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88" name="Google Shape;688;p76"/>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689" name="Google Shape;689;p7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690" name="Google Shape;690;p76"/>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691" name="Google Shape;691;p76"/>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692" name="Google Shape;692;p76"/>
          <p:cNvPicPr preferRelativeResize="0"/>
          <p:nvPr/>
        </p:nvPicPr>
        <p:blipFill rotWithShape="1">
          <a:blip r:embed="rId4">
            <a:alphaModFix/>
          </a:blip>
          <a:srcRect b="0" l="0" r="0" t="0"/>
          <a:stretch/>
        </p:blipFill>
        <p:spPr>
          <a:xfrm>
            <a:off x="14287" y="-1137"/>
            <a:ext cx="2257425" cy="2028825"/>
          </a:xfrm>
          <a:prstGeom prst="rect">
            <a:avLst/>
          </a:prstGeom>
          <a:noFill/>
          <a:ln>
            <a:noFill/>
          </a:ln>
        </p:spPr>
      </p:pic>
      <p:sp>
        <p:nvSpPr>
          <p:cNvPr id="693" name="Google Shape;693;p76"/>
          <p:cNvSpPr/>
          <p:nvPr/>
        </p:nvSpPr>
        <p:spPr>
          <a:xfrm>
            <a:off x="1317713" y="289679"/>
            <a:ext cx="7866670" cy="62786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400">
                <a:solidFill>
                  <a:srgbClr val="000000"/>
                </a:solidFill>
                <a:latin typeface="Times New Roman"/>
                <a:ea typeface="Times New Roman"/>
                <a:cs typeface="Times New Roman"/>
                <a:sym typeface="Times New Roman"/>
              </a:rPr>
              <a:t>     ДОТРИМАННЯ ВИМОГ ОХОРОНИ                </a:t>
            </a:r>
            <a:endParaRPr/>
          </a:p>
          <a:p>
            <a:pPr indent="0" lvl="0" marL="0" marR="0" rtl="0" algn="ctr">
              <a:spcBef>
                <a:spcPts val="0"/>
              </a:spcBef>
              <a:spcAft>
                <a:spcPts val="0"/>
              </a:spcAft>
              <a:buNone/>
            </a:pPr>
            <a:r>
              <a:rPr b="1" i="1" lang="ru-RU" sz="2400">
                <a:solidFill>
                  <a:srgbClr val="000000"/>
                </a:solidFill>
                <a:latin typeface="Times New Roman"/>
                <a:ea typeface="Times New Roman"/>
                <a:cs typeface="Times New Roman"/>
                <a:sym typeface="Times New Roman"/>
              </a:rPr>
              <a:t>      ДИТИНСТВА, ТЕХНІКИ БЕЗПЕКИ, САНІТАРНО-ГІГІЄНІЧНИХ ТА ПРОТИПОЖЕЖНИХ НОРМ</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Заклад дошкільної освіти забезпечує право дитини на охорону здоров'я,   </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      здоровий спосіб життя.</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Робота нашого закладу цьому напрямку здійснюється через:</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Створення умов для безпечного перебування дітей в закладі;</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Нешкідливого утримання дошкільнят;</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Організацію догляду за дітьми;</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Роботу з колективом по охороні праці та безпеці життєдіяльності;</a:t>
            </a:r>
            <a:endParaRPr/>
          </a:p>
          <a:p>
            <a:pPr indent="0" lvl="0" marL="0" marR="0" rtl="0" algn="l">
              <a:spcBef>
                <a:spcPts val="0"/>
              </a:spcBef>
              <a:spcAft>
                <a:spcPts val="0"/>
              </a:spcAft>
              <a:buNone/>
            </a:pPr>
            <a:r>
              <a:rPr lang="ru-RU" sz="1800">
                <a:solidFill>
                  <a:srgbClr val="000000"/>
                </a:solidFill>
                <a:latin typeface="Times New Roman"/>
                <a:ea typeface="Times New Roman"/>
                <a:cs typeface="Times New Roman"/>
                <a:sym typeface="Times New Roman"/>
              </a:rPr>
              <a:t>Організацію освітнього пр</a:t>
            </a:r>
            <a:r>
              <a:rPr lang="ru-RU" sz="2000">
                <a:solidFill>
                  <a:srgbClr val="000000"/>
                </a:solidFill>
                <a:latin typeface="Times New Roman"/>
                <a:ea typeface="Times New Roman"/>
                <a:cs typeface="Times New Roman"/>
                <a:sym typeface="Times New Roman"/>
              </a:rPr>
              <a:t>оцесу з дітьми з питань охорони життя і </a:t>
            </a:r>
            <a:r>
              <a:rPr lang="ru-RU" sz="1800">
                <a:solidFill>
                  <a:srgbClr val="000000"/>
                </a:solidFill>
                <a:latin typeface="Times New Roman"/>
                <a:ea typeface="Times New Roman"/>
                <a:cs typeface="Times New Roman"/>
                <a:sym typeface="Times New Roman"/>
              </a:rPr>
              <a:t>безпеки життєдіяльності.</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У закладі дошкільної освіти організовано роботу штабу безпеки, розроблені функціональні обов’язки членів штабу, затверджено план роботи на 2023 рік. На випадок надзвичайної ситуації педагоги мають заздалегідь погоджений маршрут переходу в укриття для кожної групи ЗДО. Педагоги закладу здійснюють евакуацію дітей  відповідно до Плану реагування на надзвичайні ситуації.</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Під час організації роботи з дітьми педагоги використовують  ілюстровані інструкції, художню літературу для дітей.</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000">
              <a:solidFill>
                <a:srgbClr val="000000"/>
              </a:solidFill>
              <a:latin typeface="Times New Roman"/>
              <a:ea typeface="Times New Roman"/>
              <a:cs typeface="Times New Roman"/>
              <a:sym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77"/>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699" name="Google Shape;699;p77"/>
          <p:cNvSpPr txBox="1"/>
          <p:nvPr>
            <p:ph type="title"/>
          </p:nvPr>
        </p:nvSpPr>
        <p:spPr>
          <a:xfrm>
            <a:off x="457200" y="274638"/>
            <a:ext cx="8229600" cy="71596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41935"/>
              <a:buFont typeface="Times New Roman"/>
              <a:buNone/>
            </a:pPr>
            <a:br>
              <a:rPr lang="ru-RU">
                <a:latin typeface="Times New Roman"/>
                <a:ea typeface="Times New Roman"/>
                <a:cs typeface="Times New Roman"/>
                <a:sym typeface="Times New Roman"/>
              </a:rPr>
            </a:br>
            <a:endParaRPr b="1" sz="3100">
              <a:latin typeface="Times New Roman"/>
              <a:ea typeface="Times New Roman"/>
              <a:cs typeface="Times New Roman"/>
              <a:sym typeface="Times New Roman"/>
            </a:endParaRPr>
          </a:p>
        </p:txBody>
      </p:sp>
      <p:sp>
        <p:nvSpPr>
          <p:cNvPr id="700" name="Google Shape;700;p77"/>
          <p:cNvSpPr txBox="1"/>
          <p:nvPr>
            <p:ph idx="1" type="body"/>
          </p:nvPr>
        </p:nvSpPr>
        <p:spPr>
          <a:xfrm>
            <a:off x="457200" y="990600"/>
            <a:ext cx="8229600" cy="541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0" lvl="0" marL="0" rtl="0" algn="l">
              <a:spcBef>
                <a:spcPts val="360"/>
              </a:spcBef>
              <a:spcAft>
                <a:spcPts val="0"/>
              </a:spcAft>
              <a:buClr>
                <a:schemeClr val="dk1"/>
              </a:buClr>
              <a:buSzPts val="1800"/>
              <a:buNone/>
            </a:pPr>
            <a:r>
              <a:t/>
            </a:r>
            <a:endParaRPr sz="1800">
              <a:latin typeface="Times New Roman"/>
              <a:ea typeface="Times New Roman"/>
              <a:cs typeface="Times New Roman"/>
              <a:sym typeface="Times New Roman"/>
            </a:endParaRPr>
          </a:p>
          <a:p>
            <a:pPr indent="0" lvl="0" marL="0" rtl="0" algn="l">
              <a:spcBef>
                <a:spcPts val="360"/>
              </a:spcBef>
              <a:spcAft>
                <a:spcPts val="0"/>
              </a:spcAft>
              <a:buClr>
                <a:schemeClr val="dk1"/>
              </a:buClr>
              <a:buSzPts val="1800"/>
              <a:buNone/>
            </a:pPr>
            <a:r>
              <a:t/>
            </a:r>
            <a:endParaRPr sz="1800">
              <a:latin typeface="Times New Roman"/>
              <a:ea typeface="Times New Roman"/>
              <a:cs typeface="Times New Roman"/>
              <a:sym typeface="Times New Roman"/>
            </a:endParaRPr>
          </a:p>
          <a:p>
            <a:pPr indent="0" lvl="0" marL="0" rtl="0" algn="l">
              <a:spcBef>
                <a:spcPts val="360"/>
              </a:spcBef>
              <a:spcAft>
                <a:spcPts val="0"/>
              </a:spcAft>
              <a:buClr>
                <a:schemeClr val="dk1"/>
              </a:buClr>
              <a:buSzPts val="1800"/>
              <a:buNone/>
            </a:pPr>
            <a:r>
              <a:t/>
            </a:r>
            <a:endParaRPr sz="1800">
              <a:latin typeface="Times New Roman"/>
              <a:ea typeface="Times New Roman"/>
              <a:cs typeface="Times New Roman"/>
              <a:sym typeface="Times New Roman"/>
            </a:endParaRPr>
          </a:p>
        </p:txBody>
      </p:sp>
      <p:pic>
        <p:nvPicPr>
          <p:cNvPr id="701" name="Google Shape;701;p77"/>
          <p:cNvPicPr preferRelativeResize="0"/>
          <p:nvPr/>
        </p:nvPicPr>
        <p:blipFill rotWithShape="1">
          <a:blip r:embed="rId4">
            <a:alphaModFix/>
          </a:blip>
          <a:srcRect b="0" l="0" r="0" t="0"/>
          <a:stretch/>
        </p:blipFill>
        <p:spPr>
          <a:xfrm>
            <a:off x="30707" y="6350"/>
            <a:ext cx="3038475" cy="1670050"/>
          </a:xfrm>
          <a:prstGeom prst="rect">
            <a:avLst/>
          </a:prstGeom>
          <a:noFill/>
          <a:ln>
            <a:noFill/>
          </a:ln>
        </p:spPr>
      </p:pic>
      <p:sp>
        <p:nvSpPr>
          <p:cNvPr id="702" name="Google Shape;702;p77"/>
          <p:cNvSpPr/>
          <p:nvPr/>
        </p:nvSpPr>
        <p:spPr>
          <a:xfrm>
            <a:off x="3099888" y="988512"/>
            <a:ext cx="5586911" cy="33393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100">
              <a:solidFill>
                <a:srgbClr val="000000"/>
              </a:solidFill>
              <a:latin typeface="Roboto"/>
              <a:ea typeface="Roboto"/>
              <a:cs typeface="Roboto"/>
              <a:sym typeface="Roboto"/>
            </a:endParaRPr>
          </a:p>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З метою забезпечення добробуту та безпеки життєдіяльності учасників освітнього процесу в приміщеннях та на території закладу дошкільної освіти, створення безпечного освітнього середовища, вільного від насильствата булінгу(цькування), безпечних умов праці працівників, оперативного вирішення питань виробничої діяльності впродовж дня, в  закладі функціонують камери відеоспостереження на території ЗДО.</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7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08" name="Google Shape;708;p78"/>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709" name="Google Shape;709;p7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710" name="Google Shape;710;p78"/>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711" name="Google Shape;711;p78"/>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712" name="Google Shape;712;p78"/>
          <p:cNvPicPr preferRelativeResize="0"/>
          <p:nvPr/>
        </p:nvPicPr>
        <p:blipFill rotWithShape="1">
          <a:blip r:embed="rId4">
            <a:alphaModFix/>
          </a:blip>
          <a:srcRect b="0" l="0" r="0" t="0"/>
          <a:stretch/>
        </p:blipFill>
        <p:spPr>
          <a:xfrm>
            <a:off x="14287" y="0"/>
            <a:ext cx="2257425" cy="2028825"/>
          </a:xfrm>
          <a:prstGeom prst="rect">
            <a:avLst/>
          </a:prstGeom>
          <a:noFill/>
          <a:ln>
            <a:noFill/>
          </a:ln>
        </p:spPr>
      </p:pic>
      <p:sp>
        <p:nvSpPr>
          <p:cNvPr id="713" name="Google Shape;713;p78"/>
          <p:cNvSpPr/>
          <p:nvPr/>
        </p:nvSpPr>
        <p:spPr>
          <a:xfrm>
            <a:off x="1600155" y="151179"/>
            <a:ext cx="7315245" cy="64633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400">
                <a:solidFill>
                  <a:schemeClr val="dk1"/>
                </a:solidFill>
                <a:latin typeface="Times New Roman"/>
                <a:ea typeface="Times New Roman"/>
                <a:cs typeface="Times New Roman"/>
                <a:sym typeface="Times New Roman"/>
              </a:rPr>
              <a:t>ОРГАНІЗАЦІЯ ХАРЧУВАННЯ</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Організація харчування здійснюється  </a:t>
            </a:r>
            <a:endParaRPr/>
          </a:p>
          <a:p>
            <a:pPr indent="0" lvl="0" marL="0" marR="0" rtl="0" algn="l">
              <a:spcBef>
                <a:spcPts val="0"/>
              </a:spcBef>
              <a:spcAft>
                <a:spcPts val="0"/>
              </a:spcAft>
              <a:buNone/>
            </a:pPr>
            <a:r>
              <a:rPr b="1" i="1" lang="ru-RU" sz="2400">
                <a:solidFill>
                  <a:schemeClr val="dk1"/>
                </a:solidFill>
                <a:latin typeface="Times New Roman"/>
                <a:ea typeface="Times New Roman"/>
                <a:cs typeface="Times New Roman"/>
                <a:sym typeface="Times New Roman"/>
              </a:rPr>
              <a:t>                     відповідно до:</a:t>
            </a:r>
            <a:endParaRPr i="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вимог постанови Кабінету Міністрів України від 24.03.2021 р. № 305.  </a:t>
            </a:r>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Впроваджуються процедури контролю безпечного харчування по системі НАССР.</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Складається чотирьохтижневе меню складається з урахуванням наявності сезонних овочів, фруктів, вартості харчування, калорійності, виходу страв. Відповідно до примірного чотирьохтижневого меню сестра медична старша надає щоденно замовлення на продукти  харчування, що швидко псуються;  на інші продукти замовлення здійснюється щоквартально. Обсяг та частота завозу продуктів харчування й продовольчої сировини регулюються залежно від терміну їх реалізації та кількості дітей, які відвідують заклад. Продукти постачаються з бази постачальника щоденно спеціальним автотранспортом.</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Продукти харчування і продовольча сировина приймаються комірником Мошак М.В. в присутності медичної сестри  відповідно накладних і лише за наявності супровідних документів, що підтверджують їх походження, безпечність, якість і відповідають вимогам державних стандартів: сертифікат якості, ветеринарне та якісне посвідчення, товарний ярлик тощо.</a:t>
            </a:r>
            <a:endParaRPr i="1" sz="1800">
              <a:solidFill>
                <a:schemeClr val="dk1"/>
              </a:solidFill>
              <a:latin typeface="Times New Roman"/>
              <a:ea typeface="Times New Roman"/>
              <a:cs typeface="Times New Roman"/>
              <a:sym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7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19" name="Google Shape;719;p79"/>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720" name="Google Shape;720;p7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721" name="Google Shape;721;p79"/>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722" name="Google Shape;722;p79"/>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723" name="Google Shape;723;p79"/>
          <p:cNvPicPr preferRelativeResize="0"/>
          <p:nvPr/>
        </p:nvPicPr>
        <p:blipFill rotWithShape="1">
          <a:blip r:embed="rId4">
            <a:alphaModFix/>
          </a:blip>
          <a:srcRect b="0" l="0" r="0" t="0"/>
          <a:stretch/>
        </p:blipFill>
        <p:spPr>
          <a:xfrm>
            <a:off x="14277" y="0"/>
            <a:ext cx="1857950" cy="1669800"/>
          </a:xfrm>
          <a:prstGeom prst="rect">
            <a:avLst/>
          </a:prstGeom>
          <a:noFill/>
          <a:ln>
            <a:noFill/>
          </a:ln>
        </p:spPr>
      </p:pic>
      <p:sp>
        <p:nvSpPr>
          <p:cNvPr id="724" name="Google Shape;724;p79"/>
          <p:cNvSpPr/>
          <p:nvPr/>
        </p:nvSpPr>
        <p:spPr>
          <a:xfrm>
            <a:off x="1281112" y="1191643"/>
            <a:ext cx="7696200"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400">
                <a:solidFill>
                  <a:srgbClr val="444444"/>
                </a:solidFill>
                <a:latin typeface="Times New Roman"/>
                <a:ea typeface="Times New Roman"/>
                <a:cs typeface="Times New Roman"/>
                <a:sym typeface="Times New Roman"/>
              </a:rPr>
              <a:t>           Адміністрація закладу, медична сестра постійно тримає на контролі дотримання кухарами технології приготування їжі, правильність кулінарної обробки продуктів, повноту закладки продуктів до котла, вихід страв, смакові якості їжі, правильність зберігання та дотримання термінів реалізації продуктів. Для контролю за виконанням затвердженого набору продуктів ведеться  журнал обліку виконання норм харчування.</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ru-RU" sz="2400">
                <a:solidFill>
                  <a:srgbClr val="444444"/>
                </a:solidFill>
                <a:latin typeface="Times New Roman"/>
                <a:ea typeface="Times New Roman"/>
                <a:cs typeface="Times New Roman"/>
                <a:sym typeface="Times New Roman"/>
              </a:rPr>
              <a:t>Слід відмітити, що в закладі дошкільної освіти приділяється належна увага приготуванню дієтичних страв для дітей, які потребують безглютенову дієту.</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8"/>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80"/>
          <p:cNvPicPr preferRelativeResize="0"/>
          <p:nvPr/>
        </p:nvPicPr>
        <p:blipFill rotWithShape="1">
          <a:blip r:embed="rId3">
            <a:alphaModFix/>
          </a:blip>
          <a:srcRect b="0" l="0" r="0" t="0"/>
          <a:stretch/>
        </p:blipFill>
        <p:spPr>
          <a:xfrm>
            <a:off x="0" y="6350"/>
            <a:ext cx="9144000" cy="6858000"/>
          </a:xfrm>
          <a:prstGeom prst="rect">
            <a:avLst/>
          </a:prstGeom>
          <a:noFill/>
          <a:ln>
            <a:noFill/>
          </a:ln>
        </p:spPr>
      </p:pic>
      <p:pic>
        <p:nvPicPr>
          <p:cNvPr id="730" name="Google Shape;730;p80"/>
          <p:cNvPicPr preferRelativeResize="0"/>
          <p:nvPr/>
        </p:nvPicPr>
        <p:blipFill rotWithShape="1">
          <a:blip r:embed="rId4">
            <a:alphaModFix/>
          </a:blip>
          <a:srcRect b="0" l="0" r="0" t="0"/>
          <a:stretch/>
        </p:blipFill>
        <p:spPr>
          <a:xfrm>
            <a:off x="0" y="0"/>
            <a:ext cx="2262975" cy="1505900"/>
          </a:xfrm>
          <a:prstGeom prst="rect">
            <a:avLst/>
          </a:prstGeom>
          <a:noFill/>
          <a:ln>
            <a:noFill/>
          </a:ln>
        </p:spPr>
      </p:pic>
      <p:sp>
        <p:nvSpPr>
          <p:cNvPr id="731" name="Google Shape;731;p80"/>
          <p:cNvSpPr/>
          <p:nvPr/>
        </p:nvSpPr>
        <p:spPr>
          <a:xfrm>
            <a:off x="1447800" y="1066800"/>
            <a:ext cx="7543800" cy="42165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400">
                <a:solidFill>
                  <a:srgbClr val="000000"/>
                </a:solidFill>
                <a:latin typeface="Times New Roman"/>
                <a:ea typeface="Times New Roman"/>
                <a:cs typeface="Times New Roman"/>
                <a:sym typeface="Times New Roman"/>
              </a:rPr>
              <a:t>Організація пільгового харчування дітей</a:t>
            </a:r>
            <a:endParaRPr b="1" i="1"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i="1"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1" lang="ru-RU" sz="2000">
                <a:solidFill>
                  <a:srgbClr val="000000"/>
                </a:solidFill>
                <a:latin typeface="Times New Roman"/>
                <a:ea typeface="Times New Roman"/>
                <a:cs typeface="Times New Roman"/>
                <a:sym typeface="Times New Roman"/>
              </a:rPr>
              <a:t>Забезпечено безкоштовне харчування для:</a:t>
            </a:r>
            <a:endParaRPr sz="2000">
              <a:solidFill>
                <a:srgbClr val="000000"/>
              </a:solidFill>
              <a:latin typeface="Times New Roman"/>
              <a:ea typeface="Times New Roman"/>
              <a:cs typeface="Times New Roman"/>
              <a:sym typeface="Times New Roman"/>
            </a:endParaRPr>
          </a:p>
          <a:p>
            <a:pPr indent="-285750" lvl="0" marL="28575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Дітей з інвалідністю;</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дітей-сиріт;</a:t>
            </a:r>
            <a:endParaRPr sz="2000">
              <a:solidFill>
                <a:srgbClr val="000000"/>
              </a:solidFill>
              <a:latin typeface="Times New Roman"/>
              <a:ea typeface="Times New Roman"/>
              <a:cs typeface="Times New Roman"/>
              <a:sym typeface="Times New Roman"/>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Діти позбавлені батьківського піклування;</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Діти з малозабезпечених сімей;</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Діти,батьки яких приймали участь в бойових діях у зоні проведення антитерористичної операції;</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Діти, які постраждали внаслідок Чорнобильської катастрофи;</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Діти з ООП, яким встановлена інвалідність.</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Діти з багатодітних сімей батьки сплачують 50% вартості плати за харчування.</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81"/>
          <p:cNvPicPr preferRelativeResize="0"/>
          <p:nvPr/>
        </p:nvPicPr>
        <p:blipFill rotWithShape="1">
          <a:blip r:embed="rId3">
            <a:alphaModFix/>
          </a:blip>
          <a:srcRect b="0" l="0" r="0" t="0"/>
          <a:stretch/>
        </p:blipFill>
        <p:spPr>
          <a:xfrm>
            <a:off x="0" y="6350"/>
            <a:ext cx="9144000" cy="6858000"/>
          </a:xfrm>
          <a:prstGeom prst="rect">
            <a:avLst/>
          </a:prstGeom>
          <a:noFill/>
          <a:ln>
            <a:noFill/>
          </a:ln>
        </p:spPr>
      </p:pic>
      <p:pic>
        <p:nvPicPr>
          <p:cNvPr id="737" name="Google Shape;737;p81"/>
          <p:cNvPicPr preferRelativeResize="0"/>
          <p:nvPr/>
        </p:nvPicPr>
        <p:blipFill rotWithShape="1">
          <a:blip r:embed="rId4">
            <a:alphaModFix/>
          </a:blip>
          <a:srcRect b="0" l="0" r="0" t="0"/>
          <a:stretch/>
        </p:blipFill>
        <p:spPr>
          <a:xfrm>
            <a:off x="0" y="6350"/>
            <a:ext cx="2341100" cy="1557900"/>
          </a:xfrm>
          <a:prstGeom prst="rect">
            <a:avLst/>
          </a:prstGeom>
          <a:noFill/>
          <a:ln>
            <a:noFill/>
          </a:ln>
        </p:spPr>
      </p:pic>
      <p:sp>
        <p:nvSpPr>
          <p:cNvPr id="738" name="Google Shape;738;p81"/>
          <p:cNvSpPr/>
          <p:nvPr/>
        </p:nvSpPr>
        <p:spPr>
          <a:xfrm>
            <a:off x="2286000" y="1220703"/>
            <a:ext cx="6324600" cy="36471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100">
              <a:solidFill>
                <a:srgbClr val="000000"/>
              </a:solidFill>
              <a:latin typeface="Roboto"/>
              <a:ea typeface="Roboto"/>
              <a:cs typeface="Roboto"/>
              <a:sym typeface="Roboto"/>
            </a:endParaRPr>
          </a:p>
          <a:p>
            <a:pPr indent="0" lvl="0" marL="0" marR="0" rtl="0" algn="l">
              <a:spcBef>
                <a:spcPts val="0"/>
              </a:spcBef>
              <a:spcAft>
                <a:spcPts val="0"/>
              </a:spcAft>
              <a:buNone/>
            </a:pPr>
            <a:r>
              <a:rPr lang="ru-RU" sz="2000">
                <a:solidFill>
                  <a:srgbClr val="000000"/>
                </a:solidFill>
                <a:latin typeface="Times New Roman"/>
                <a:ea typeface="Times New Roman"/>
                <a:cs typeface="Times New Roman"/>
                <a:sym typeface="Times New Roman"/>
              </a:rPr>
              <a:t>Педагоги приділяють велику увагу вихованню культурно-гігієнічних навичок дітей під час вживання їжі, етикету прийому їжі(згідно програмових вимог).</a:t>
            </a:r>
            <a:endParaRPr/>
          </a:p>
          <a:p>
            <a:pPr indent="0" lvl="0" marL="0" marR="0" rtl="0" algn="l">
              <a:spcBef>
                <a:spcPts val="0"/>
              </a:spcBef>
              <a:spcAft>
                <a:spcPts val="0"/>
              </a:spcAft>
              <a:buNone/>
            </a:pPr>
            <a:r>
              <a:t/>
            </a:r>
            <a:endParaRPr sz="20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ru-RU" sz="2000">
                <a:solidFill>
                  <a:srgbClr val="000000"/>
                </a:solidFill>
                <a:latin typeface="Times New Roman"/>
                <a:ea typeface="Times New Roman"/>
                <a:cs typeface="Times New Roman"/>
                <a:sym typeface="Times New Roman"/>
              </a:rPr>
              <a:t>Питання раціонального харчування дошкільнят висвітлюють під час проведення батьківських зборів, індивідуальних консультацій.</a:t>
            </a:r>
            <a:endParaRPr/>
          </a:p>
          <a:p>
            <a:pPr indent="0" lvl="0" marL="0" marR="0" rtl="0" algn="l">
              <a:spcBef>
                <a:spcPts val="0"/>
              </a:spcBef>
              <a:spcAft>
                <a:spcPts val="0"/>
              </a:spcAft>
              <a:buNone/>
            </a:pPr>
            <a:r>
              <a:t/>
            </a:r>
            <a:endParaRPr sz="20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ru-RU" sz="2000">
                <a:solidFill>
                  <a:srgbClr val="000000"/>
                </a:solidFill>
                <a:latin typeface="Times New Roman"/>
                <a:ea typeface="Times New Roman"/>
                <a:cs typeface="Times New Roman"/>
                <a:sym typeface="Times New Roman"/>
              </a:rPr>
              <a:t>Батьки щоденно отримують конкретні відомості про склад харчування, яке діти споживали протягом дня через засоби  :Viber, куточок харчування та ін.</a:t>
            </a:r>
            <a:endParaRPr sz="2000">
              <a:solidFill>
                <a:srgbClr val="000000"/>
              </a:solidFill>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8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44" name="Google Shape;744;p82"/>
          <p:cNvSpPr txBox="1"/>
          <p:nvPr>
            <p:ph type="title"/>
          </p:nvPr>
        </p:nvSpPr>
        <p:spPr>
          <a:xfrm>
            <a:off x="457200" y="464545"/>
            <a:ext cx="8229600" cy="1143000"/>
          </a:xfrm>
          <a:prstGeom prst="rect">
            <a:avLst/>
          </a:prstGeom>
          <a:noFill/>
          <a:ln>
            <a:noFill/>
          </a:ln>
        </p:spPr>
        <p:txBody>
          <a:bodyPr anchorCtr="0" anchor="ctr" bIns="45700" lIns="91425" spcFirstLastPara="1" rIns="91425" wrap="square" tIns="45700">
            <a:normAutofit fontScale="90000"/>
          </a:bodyPr>
          <a:lstStyle/>
          <a:p>
            <a:pPr indent="457200" lvl="0" marL="0" rtl="0" algn="l">
              <a:spcBef>
                <a:spcPts val="0"/>
              </a:spcBef>
              <a:spcAft>
                <a:spcPts val="0"/>
              </a:spcAft>
              <a:buClr>
                <a:schemeClr val="dk1"/>
              </a:buClr>
              <a:buSzPct val="100000"/>
              <a:buFont typeface="Times New Roman"/>
              <a:buNone/>
            </a:pP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r>
              <a:rPr b="1" lang="ru-RU" sz="2000">
                <a:latin typeface="Times New Roman"/>
                <a:ea typeface="Times New Roman"/>
                <a:cs typeface="Times New Roman"/>
                <a:sym typeface="Times New Roman"/>
              </a:rPr>
              <a:t> </a:t>
            </a:r>
            <a:r>
              <a:rPr lang="ru-RU"/>
              <a:t> </a:t>
            </a:r>
            <a:br>
              <a:rPr lang="ru-RU"/>
            </a:br>
            <a:endParaRPr/>
          </a:p>
        </p:txBody>
      </p:sp>
      <p:sp>
        <p:nvSpPr>
          <p:cNvPr id="745" name="Google Shape;745;p8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ru-RU" sz="2000">
                <a:latin typeface="Times New Roman"/>
                <a:ea typeface="Times New Roman"/>
                <a:cs typeface="Times New Roman"/>
                <a:sym typeface="Times New Roman"/>
              </a:rPr>
              <a:t> </a:t>
            </a:r>
            <a:endParaRPr/>
          </a:p>
          <a:p>
            <a:pPr indent="342900" lvl="0" marL="342900" rtl="0" algn="l">
              <a:spcBef>
                <a:spcPts val="0"/>
              </a:spcBef>
              <a:spcAft>
                <a:spcPts val="0"/>
              </a:spcAft>
              <a:buClr>
                <a:schemeClr val="dk1"/>
              </a:buClr>
              <a:buSzPts val="2000"/>
              <a:buNone/>
            </a:pPr>
            <a:r>
              <a:t/>
            </a:r>
            <a:endParaRPr sz="2000"/>
          </a:p>
        </p:txBody>
      </p:sp>
      <p:sp>
        <p:nvSpPr>
          <p:cNvPr id="746" name="Google Shape;746;p82"/>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747" name="Google Shape;747;p82"/>
          <p:cNvSpPr/>
          <p:nvPr/>
        </p:nvSpPr>
        <p:spPr>
          <a:xfrm>
            <a:off x="1143000" y="5300112"/>
            <a:ext cx="7391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p:txBody>
      </p:sp>
      <p:pic>
        <p:nvPicPr>
          <p:cNvPr id="748" name="Google Shape;748;p82"/>
          <p:cNvPicPr preferRelativeResize="0"/>
          <p:nvPr/>
        </p:nvPicPr>
        <p:blipFill rotWithShape="1">
          <a:blip r:embed="rId4">
            <a:alphaModFix/>
          </a:blip>
          <a:srcRect b="0" l="0" r="0" t="0"/>
          <a:stretch/>
        </p:blipFill>
        <p:spPr>
          <a:xfrm>
            <a:off x="-1048" y="0"/>
            <a:ext cx="1639225" cy="1090825"/>
          </a:xfrm>
          <a:prstGeom prst="rect">
            <a:avLst/>
          </a:prstGeom>
          <a:noFill/>
          <a:ln>
            <a:noFill/>
          </a:ln>
        </p:spPr>
      </p:pic>
      <p:sp>
        <p:nvSpPr>
          <p:cNvPr id="749" name="Google Shape;749;p82"/>
          <p:cNvSpPr/>
          <p:nvPr/>
        </p:nvSpPr>
        <p:spPr>
          <a:xfrm>
            <a:off x="491319" y="43667"/>
            <a:ext cx="8534399" cy="62478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000">
                <a:solidFill>
                  <a:srgbClr val="000000"/>
                </a:solidFill>
                <a:latin typeface="Times New Roman"/>
                <a:ea typeface="Times New Roman"/>
                <a:cs typeface="Times New Roman"/>
                <a:sym typeface="Times New Roman"/>
              </a:rPr>
              <a:t>                                 </a:t>
            </a:r>
            <a:r>
              <a:rPr b="1" i="1" lang="ru-RU" sz="2000">
                <a:solidFill>
                  <a:schemeClr val="dk1"/>
                </a:solidFill>
                <a:latin typeface="Times New Roman"/>
                <a:ea typeface="Times New Roman"/>
                <a:cs typeface="Times New Roman"/>
                <a:sym typeface="Times New Roman"/>
              </a:rPr>
              <a:t>ЗАХОДИ ЩОДО ЗДІЙСНЕННЯ ТА МОДЕРНІЗАЦІЇ  </a:t>
            </a:r>
            <a:endParaRPr/>
          </a:p>
          <a:p>
            <a:pPr indent="0" lvl="0" marL="0" marR="0" rtl="0" algn="ctr">
              <a:spcBef>
                <a:spcPts val="0"/>
              </a:spcBef>
              <a:spcAft>
                <a:spcPts val="0"/>
              </a:spcAft>
              <a:buNone/>
            </a:pPr>
            <a:r>
              <a:rPr b="1" i="1" lang="ru-RU" sz="2000">
                <a:solidFill>
                  <a:schemeClr val="dk1"/>
                </a:solidFill>
                <a:latin typeface="Times New Roman"/>
                <a:ea typeface="Times New Roman"/>
                <a:cs typeface="Times New Roman"/>
                <a:sym typeface="Times New Roman"/>
              </a:rPr>
              <a:t>                               МАТЕРІАЛЬНО-ТЕХНІЧНОЇ БАЗИ ОСВІТНЬОГО ПРОЦЕСУ</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1" sz="2000">
              <a:solidFill>
                <a:srgbClr val="00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000">
              <a:solidFill>
                <a:srgbClr val="000000"/>
              </a:solidFill>
              <a:latin typeface="Times New Roman"/>
              <a:ea typeface="Times New Roman"/>
              <a:cs typeface="Times New Roman"/>
              <a:sym typeface="Times New Roman"/>
            </a:endParaRPr>
          </a:p>
        </p:txBody>
      </p:sp>
      <p:sp>
        <p:nvSpPr>
          <p:cNvPr id="750" name="Google Shape;750;p82"/>
          <p:cNvSpPr/>
          <p:nvPr/>
        </p:nvSpPr>
        <p:spPr>
          <a:xfrm>
            <a:off x="76200" y="928689"/>
            <a:ext cx="9067800" cy="59400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rgbClr val="000000"/>
                </a:solidFill>
                <a:latin typeface="Times New Roman"/>
                <a:ea typeface="Times New Roman"/>
                <a:cs typeface="Times New Roman"/>
                <a:sym typeface="Times New Roman"/>
              </a:rPr>
              <a:t>Фінансова діяльність закладу дошкільної освіти впродовж 2022-2023н.р.була спрямована на покращення, удосконалення і модернізацію матеріальної бази ЗДО, створення належних умов для здійснення освітнього процесу, підтримку життєдіяльності закладу.</a:t>
            </a:r>
            <a:endParaRPr/>
          </a:p>
          <a:p>
            <a:pPr indent="0" lvl="0" marL="0" marR="0" rtl="0" algn="l">
              <a:spcBef>
                <a:spcPts val="0"/>
              </a:spcBef>
              <a:spcAft>
                <a:spcPts val="0"/>
              </a:spcAft>
              <a:buNone/>
            </a:pPr>
            <a:r>
              <a:rPr lang="ru-RU" sz="2000">
                <a:solidFill>
                  <a:srgbClr val="000000"/>
                </a:solidFill>
                <a:latin typeface="Times New Roman"/>
                <a:ea typeface="Times New Roman"/>
                <a:cs typeface="Times New Roman"/>
                <a:sym typeface="Times New Roman"/>
              </a:rPr>
              <a:t>Використання коштів з </a:t>
            </a:r>
            <a:r>
              <a:rPr b="1" lang="ru-RU" sz="2000">
                <a:solidFill>
                  <a:srgbClr val="000000"/>
                </a:solidFill>
                <a:latin typeface="Times New Roman"/>
                <a:ea typeface="Times New Roman"/>
                <a:cs typeface="Times New Roman"/>
                <a:sym typeface="Times New Roman"/>
              </a:rPr>
              <a:t>місцевого бюджету </a:t>
            </a:r>
            <a:r>
              <a:rPr lang="ru-RU" sz="2000">
                <a:solidFill>
                  <a:srgbClr val="000000"/>
                </a:solidFill>
                <a:latin typeface="Times New Roman"/>
                <a:ea typeface="Times New Roman"/>
                <a:cs typeface="Times New Roman"/>
                <a:sym typeface="Times New Roman"/>
              </a:rPr>
              <a:t>на покращення матеріально-технічної бази:</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Лавки для бомбосховища- 26.950.00</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Світловідбиваючі стрічки -5.640.00</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Електричні котли -99.486.19</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Миючі засоби -11.944.00</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Аптечки для укриття – 4.328.29</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Встановлення та підключення електричних котлів – 46.714.21</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Поточний ремонт приміщень облаштування СЦЗ, як простійше укриття -921.807.00</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Поточний ремонт приміщень ( стеля на кухні) - 43.518.62</a:t>
            </a:r>
            <a:endParaRPr/>
          </a:p>
          <a:p>
            <a:pPr indent="0" lvl="0" marL="0" marR="0" rtl="0" algn="l">
              <a:spcBef>
                <a:spcPts val="0"/>
              </a:spcBef>
              <a:spcAft>
                <a:spcPts val="0"/>
              </a:spcAft>
              <a:buNone/>
            </a:pPr>
            <a:r>
              <a:rPr b="1" lang="ru-RU" sz="2000">
                <a:solidFill>
                  <a:srgbClr val="000000"/>
                </a:solidFill>
                <a:latin typeface="Times New Roman"/>
                <a:ea typeface="Times New Roman"/>
                <a:cs typeface="Times New Roman"/>
                <a:sym typeface="Times New Roman"/>
              </a:rPr>
              <a:t>ВСЬОГО</a:t>
            </a:r>
            <a:r>
              <a:rPr lang="ru-RU" sz="2000">
                <a:solidFill>
                  <a:srgbClr val="000000"/>
                </a:solidFill>
                <a:latin typeface="Times New Roman"/>
                <a:ea typeface="Times New Roman"/>
                <a:cs typeface="Times New Roman"/>
                <a:sym typeface="Times New Roman"/>
              </a:rPr>
              <a:t> витрачено коштів - </a:t>
            </a:r>
            <a:r>
              <a:rPr b="1" lang="ru-RU" sz="2000" u="sng">
                <a:solidFill>
                  <a:srgbClr val="000000"/>
                </a:solidFill>
                <a:latin typeface="Times New Roman"/>
                <a:ea typeface="Times New Roman"/>
                <a:cs typeface="Times New Roman"/>
                <a:sym typeface="Times New Roman"/>
              </a:rPr>
              <a:t>1млн 160тис388грн.31коп.</a:t>
            </a:r>
            <a:endParaRPr/>
          </a:p>
          <a:p>
            <a:pPr indent="-342900" lvl="0" marL="342900" marR="0" rtl="0" algn="l">
              <a:spcBef>
                <a:spcPts val="0"/>
              </a:spcBef>
              <a:spcAft>
                <a:spcPts val="0"/>
              </a:spcAft>
              <a:buClr>
                <a:srgbClr val="000000"/>
              </a:buClr>
              <a:buSzPts val="2000"/>
              <a:buFont typeface="Noto Sans Symbols"/>
              <a:buChar char="❑"/>
            </a:pPr>
            <a:r>
              <a:rPr lang="ru-RU" sz="2000">
                <a:solidFill>
                  <a:srgbClr val="000000"/>
                </a:solidFill>
                <a:latin typeface="Times New Roman"/>
                <a:ea typeface="Times New Roman"/>
                <a:cs typeface="Times New Roman"/>
                <a:sym typeface="Times New Roman"/>
              </a:rPr>
              <a:t>Управління освіти, культури, молоді та спорту на підставі н.№227 від 10.04.2023 розподілили рюкзаки, навчальні комплекти дітям з числа внутрішньо-переміщених осіб.</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8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56" name="Google Shape;756;p83"/>
          <p:cNvSpPr txBox="1"/>
          <p:nvPr>
            <p:ph type="title"/>
          </p:nvPr>
        </p:nvSpPr>
        <p:spPr>
          <a:xfrm>
            <a:off x="2133600" y="274638"/>
            <a:ext cx="6553200" cy="1171673"/>
          </a:xfrm>
          <a:prstGeom prst="rect">
            <a:avLst/>
          </a:prstGeom>
          <a:noFill/>
          <a:ln>
            <a:noFill/>
          </a:ln>
        </p:spPr>
        <p:txBody>
          <a:bodyPr anchorCtr="0" anchor="ctr" bIns="45700" lIns="91425" spcFirstLastPara="1" rIns="91425" wrap="square" tIns="45700">
            <a:normAutofit fontScale="90000"/>
          </a:bodyPr>
          <a:lstStyle/>
          <a:p>
            <a:pPr indent="457200" lvl="0" marL="0" rtl="0" algn="ctr">
              <a:spcBef>
                <a:spcPts val="0"/>
              </a:spcBef>
              <a:spcAft>
                <a:spcPts val="0"/>
              </a:spcAft>
              <a:buClr>
                <a:schemeClr val="dk1"/>
              </a:buClr>
              <a:buSzPct val="100000"/>
              <a:buFont typeface="Times New Roman"/>
              <a:buNone/>
            </a:pPr>
            <a:br>
              <a:rPr b="1" lang="ru-RU" sz="3100">
                <a:latin typeface="Times New Roman"/>
                <a:ea typeface="Times New Roman"/>
                <a:cs typeface="Times New Roman"/>
                <a:sym typeface="Times New Roman"/>
              </a:rPr>
            </a:br>
            <a:br>
              <a:rPr b="1" lang="ru-RU" sz="3100">
                <a:latin typeface="Times New Roman"/>
                <a:ea typeface="Times New Roman"/>
                <a:cs typeface="Times New Roman"/>
                <a:sym typeface="Times New Roman"/>
              </a:rPr>
            </a:br>
            <a:br>
              <a:rPr b="1" lang="ru-RU" sz="3100">
                <a:latin typeface="Times New Roman"/>
                <a:ea typeface="Times New Roman"/>
                <a:cs typeface="Times New Roman"/>
                <a:sym typeface="Times New Roman"/>
              </a:rPr>
            </a:br>
            <a:br>
              <a:rPr b="1" lang="ru-RU" sz="3100">
                <a:latin typeface="Times New Roman"/>
                <a:ea typeface="Times New Roman"/>
                <a:cs typeface="Times New Roman"/>
                <a:sym typeface="Times New Roman"/>
              </a:rPr>
            </a:br>
            <a:r>
              <a:rPr b="1" i="1" lang="ru-RU" sz="2200">
                <a:latin typeface="Times New Roman"/>
                <a:ea typeface="Times New Roman"/>
                <a:cs typeface="Times New Roman"/>
                <a:sym typeface="Times New Roman"/>
              </a:rPr>
              <a:t>Матеріально-технічна  та  навчально-методична  база</a:t>
            </a:r>
            <a:br>
              <a:rPr b="1" i="1" lang="ru-RU" sz="2200">
                <a:latin typeface="Times New Roman"/>
                <a:ea typeface="Times New Roman"/>
                <a:cs typeface="Times New Roman"/>
                <a:sym typeface="Times New Roman"/>
              </a:rPr>
            </a:br>
            <a:r>
              <a:rPr b="1" i="1" lang="ru-RU" sz="2200">
                <a:latin typeface="Times New Roman"/>
                <a:ea typeface="Times New Roman"/>
                <a:cs typeface="Times New Roman"/>
                <a:sym typeface="Times New Roman"/>
              </a:rPr>
              <a:t>спільними зусиллями батьків придбано:</a:t>
            </a: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3100">
                <a:latin typeface="Times New Roman"/>
                <a:ea typeface="Times New Roman"/>
                <a:cs typeface="Times New Roman"/>
                <a:sym typeface="Times New Roman"/>
              </a:rPr>
            </a:br>
            <a:r>
              <a:rPr b="1" lang="ru-RU" sz="3100">
                <a:latin typeface="Times New Roman"/>
                <a:ea typeface="Times New Roman"/>
                <a:cs typeface="Times New Roman"/>
                <a:sym typeface="Times New Roman"/>
              </a:rPr>
              <a:t>                     </a:t>
            </a:r>
            <a:br>
              <a:rPr b="1" lang="ru-RU" sz="1600">
                <a:latin typeface="Times New Roman"/>
                <a:ea typeface="Times New Roman"/>
                <a:cs typeface="Times New Roman"/>
                <a:sym typeface="Times New Roman"/>
              </a:rPr>
            </a:br>
            <a:r>
              <a:rPr lang="ru-RU"/>
              <a:t> </a:t>
            </a:r>
            <a:br>
              <a:rPr lang="ru-RU"/>
            </a:br>
            <a:endParaRPr/>
          </a:p>
        </p:txBody>
      </p:sp>
      <p:sp>
        <p:nvSpPr>
          <p:cNvPr id="757" name="Google Shape;757;p83"/>
          <p:cNvSpPr txBox="1"/>
          <p:nvPr>
            <p:ph idx="2" type="body"/>
          </p:nvPr>
        </p:nvSpPr>
        <p:spPr>
          <a:xfrm>
            <a:off x="2218898" y="1214895"/>
            <a:ext cx="6696502" cy="353984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600"/>
              <a:buNone/>
            </a:pPr>
            <a:r>
              <a:rPr b="1" lang="ru-RU" sz="1600">
                <a:latin typeface="Times New Roman"/>
                <a:ea typeface="Times New Roman"/>
                <a:cs typeface="Times New Roman"/>
                <a:sym typeface="Times New Roman"/>
              </a:rPr>
              <a:t>01 група</a:t>
            </a:r>
            <a:endParaRPr b="1" sz="1600">
              <a:latin typeface="Times New Roman"/>
              <a:ea typeface="Times New Roman"/>
              <a:cs typeface="Times New Roman"/>
              <a:sym typeface="Times New Roman"/>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Господарські товари – 1.100.00</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Канцтовари – 400.00 </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Закупили квіти для озелення закладу – 300</a:t>
            </a:r>
            <a:endParaRPr/>
          </a:p>
          <a:p>
            <a:pPr indent="0" lvl="0" marL="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03 група</a:t>
            </a:r>
            <a:endParaRPr/>
          </a:p>
          <a:p>
            <a:pPr indent="0" lvl="0" marL="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a:t>
            </a:r>
            <a:r>
              <a:rPr lang="ru-RU" sz="1400">
                <a:latin typeface="Times New Roman"/>
                <a:ea typeface="Times New Roman"/>
                <a:cs typeface="Times New Roman"/>
                <a:sym typeface="Times New Roman"/>
              </a:rPr>
              <a:t>Миючі засоби -2.000</a:t>
            </a:r>
            <a:endParaRPr/>
          </a:p>
          <a:p>
            <a:pPr indent="0" lvl="0" marL="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-Канцтовари -3.000</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Пилосмок –від мами Біров К.-4.500</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Облаштування ігрового майданчика -4.000</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Постільна білизна -4.500</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Телевізор –від мами Галай -5.000</a:t>
            </a:r>
            <a:endParaRPr/>
          </a:p>
          <a:p>
            <a:pPr indent="-342900" lvl="0" marL="342900" rtl="0" algn="l">
              <a:spcBef>
                <a:spcPts val="0"/>
              </a:spcBef>
              <a:spcAft>
                <a:spcPts val="0"/>
              </a:spcAft>
              <a:buClr>
                <a:schemeClr val="dk1"/>
              </a:buClr>
              <a:buSzPts val="1400"/>
              <a:buFont typeface="Times New Roman"/>
              <a:buChar char="-"/>
            </a:pPr>
            <a:r>
              <a:rPr lang="ru-RU" sz="1400">
                <a:latin typeface="Times New Roman"/>
                <a:ea typeface="Times New Roman"/>
                <a:cs typeface="Times New Roman"/>
                <a:sym typeface="Times New Roman"/>
              </a:rPr>
              <a:t>Збагатили ігрові кутки -2.000</a:t>
            </a:r>
            <a:endParaRPr/>
          </a:p>
          <a:p>
            <a:pPr indent="0" lvl="0" marL="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06 група</a:t>
            </a:r>
            <a:endParaRPr/>
          </a:p>
          <a:p>
            <a:pPr indent="0" lvl="0" marL="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   </a:t>
            </a:r>
            <a:r>
              <a:rPr lang="ru-RU" sz="1400">
                <a:latin typeface="Times New Roman"/>
                <a:ea typeface="Times New Roman"/>
                <a:cs typeface="Times New Roman"/>
                <a:sym typeface="Times New Roman"/>
              </a:rPr>
              <a:t>Кольорова фарба для майданчика -600.00</a:t>
            </a:r>
            <a:endParaRPr/>
          </a:p>
          <a:p>
            <a:pPr indent="0" lvl="0" marL="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    Дуйчик -860.00</a:t>
            </a:r>
            <a:endParaRPr/>
          </a:p>
          <a:p>
            <a:pPr indent="0" lvl="0" marL="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    Канцтовари –1.425</a:t>
            </a:r>
            <a:endParaRPr/>
          </a:p>
          <a:p>
            <a:pPr indent="0" lvl="0" marL="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     Господарські товари -2.353.00</a:t>
            </a:r>
            <a:endParaRPr sz="1400">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07 група</a:t>
            </a:r>
            <a:endParaRPr/>
          </a:p>
          <a:p>
            <a:pPr indent="0" lvl="0" marL="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 Маленький холодильник –мама Делеган І.-8.500.00</a:t>
            </a:r>
            <a:endParaRPr sz="1400">
              <a:latin typeface="Times New Roman"/>
              <a:ea typeface="Times New Roman"/>
              <a:cs typeface="Times New Roman"/>
              <a:sym typeface="Times New Roman"/>
            </a:endParaRPr>
          </a:p>
          <a:p>
            <a:pPr indent="-342900" lvl="0" marL="34290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04 група</a:t>
            </a:r>
            <a:endParaRPr b="1" sz="1400">
              <a:latin typeface="Times New Roman"/>
              <a:ea typeface="Times New Roman"/>
              <a:cs typeface="Times New Roman"/>
              <a:sym typeface="Times New Roman"/>
            </a:endParaRPr>
          </a:p>
          <a:p>
            <a:pPr indent="-342900" lvl="0" marL="342900" rtl="0" algn="l">
              <a:spcBef>
                <a:spcPts val="0"/>
              </a:spcBef>
              <a:spcAft>
                <a:spcPts val="0"/>
              </a:spcAft>
              <a:buClr>
                <a:schemeClr val="dk1"/>
              </a:buClr>
              <a:buSzPts val="1400"/>
              <a:buNone/>
            </a:pPr>
            <a:r>
              <a:rPr b="1" lang="ru-RU" sz="1400">
                <a:latin typeface="Times New Roman"/>
                <a:ea typeface="Times New Roman"/>
                <a:cs typeface="Times New Roman"/>
                <a:sym typeface="Times New Roman"/>
              </a:rPr>
              <a:t>-    </a:t>
            </a:r>
            <a:r>
              <a:rPr lang="ru-RU" sz="1400">
                <a:latin typeface="Times New Roman"/>
                <a:ea typeface="Times New Roman"/>
                <a:cs typeface="Times New Roman"/>
                <a:sym typeface="Times New Roman"/>
              </a:rPr>
              <a:t>Ламберія в коридор -7400</a:t>
            </a:r>
            <a:endParaRPr/>
          </a:p>
          <a:p>
            <a:pPr indent="-342900" lvl="0" marL="34290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     Канцтовари -500</a:t>
            </a:r>
            <a:endParaRPr/>
          </a:p>
          <a:p>
            <a:pPr indent="-342900" lvl="0" marL="342900" rtl="0" algn="l">
              <a:spcBef>
                <a:spcPts val="0"/>
              </a:spcBef>
              <a:spcAft>
                <a:spcPts val="0"/>
              </a:spcAft>
              <a:buClr>
                <a:schemeClr val="dk1"/>
              </a:buClr>
              <a:buSzPts val="1400"/>
              <a:buNone/>
            </a:pPr>
            <a:r>
              <a:rPr lang="ru-RU" sz="1400">
                <a:latin typeface="Times New Roman"/>
                <a:ea typeface="Times New Roman"/>
                <a:cs typeface="Times New Roman"/>
                <a:sym typeface="Times New Roman"/>
              </a:rPr>
              <a:t>-     Миючі засоби, господарські товари - 2000</a:t>
            </a:r>
            <a:endParaRPr sz="1400">
              <a:latin typeface="Times New Roman"/>
              <a:ea typeface="Times New Roman"/>
              <a:cs typeface="Times New Roman"/>
              <a:sym typeface="Times New Roman"/>
            </a:endParaRPr>
          </a:p>
        </p:txBody>
      </p:sp>
      <p:sp>
        <p:nvSpPr>
          <p:cNvPr id="758" name="Google Shape;758;p83"/>
          <p:cNvSpPr/>
          <p:nvPr/>
        </p:nvSpPr>
        <p:spPr>
          <a:xfrm>
            <a:off x="685800" y="5791200"/>
            <a:ext cx="7543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pic>
        <p:nvPicPr>
          <p:cNvPr id="759" name="Google Shape;759;p83"/>
          <p:cNvPicPr preferRelativeResize="0"/>
          <p:nvPr/>
        </p:nvPicPr>
        <p:blipFill rotWithShape="1">
          <a:blip r:embed="rId4">
            <a:alphaModFix/>
          </a:blip>
          <a:srcRect b="0" l="0" r="0" t="0"/>
          <a:stretch/>
        </p:blipFill>
        <p:spPr>
          <a:xfrm>
            <a:off x="12510" y="3412"/>
            <a:ext cx="2193878" cy="17759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id="764" name="Google Shape;764;p84"/>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765" name="Google Shape;765;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r>
              <a:rPr lang="ru-RU">
                <a:latin typeface="Times New Roman"/>
                <a:ea typeface="Times New Roman"/>
                <a:cs typeface="Times New Roman"/>
                <a:sym typeface="Times New Roman"/>
              </a:rPr>
              <a:t>      </a:t>
            </a:r>
            <a:br>
              <a:rPr lang="ru-RU">
                <a:latin typeface="Times New Roman"/>
                <a:ea typeface="Times New Roman"/>
                <a:cs typeface="Times New Roman"/>
                <a:sym typeface="Times New Roman"/>
              </a:rPr>
            </a:b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endParaRPr/>
          </a:p>
        </p:txBody>
      </p:sp>
      <p:sp>
        <p:nvSpPr>
          <p:cNvPr id="766" name="Google Shape;766;p84"/>
          <p:cNvSpPr txBox="1"/>
          <p:nvPr>
            <p:ph idx="1" type="body"/>
          </p:nvPr>
        </p:nvSpPr>
        <p:spPr>
          <a:xfrm>
            <a:off x="2240756" y="152400"/>
            <a:ext cx="6477000" cy="599067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Clr>
                <a:schemeClr val="dk1"/>
              </a:buClr>
              <a:buSzPct val="100000"/>
              <a:buNone/>
            </a:pPr>
            <a:r>
              <a:rPr b="1" lang="ru-RU" sz="1800">
                <a:latin typeface="Times New Roman"/>
                <a:ea typeface="Times New Roman"/>
                <a:cs typeface="Times New Roman"/>
                <a:sym typeface="Times New Roman"/>
              </a:rPr>
              <a:t>08 група</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Коврик -8.500.00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Набір каструль -4.500.00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Лампи- 3.000.00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Обігрівач -1.500.00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Настільні ігри- 500.00</a:t>
            </a:r>
            <a:endParaRPr/>
          </a:p>
          <a:p>
            <a:pPr indent="0" lvl="0" marL="0" rtl="0" algn="l">
              <a:spcBef>
                <a:spcPts val="333"/>
              </a:spcBef>
              <a:spcAft>
                <a:spcPts val="0"/>
              </a:spcAft>
              <a:buClr>
                <a:schemeClr val="dk1"/>
              </a:buClr>
              <a:buSzPct val="100000"/>
              <a:buNone/>
            </a:pPr>
            <a:r>
              <a:rPr b="1" lang="ru-RU" sz="1800">
                <a:latin typeface="Times New Roman"/>
                <a:ea typeface="Times New Roman"/>
                <a:cs typeface="Times New Roman"/>
                <a:sym typeface="Times New Roman"/>
              </a:rPr>
              <a:t>09 група</a:t>
            </a:r>
            <a:endParaRPr/>
          </a:p>
          <a:p>
            <a:pPr indent="0" lvl="0" marL="0" rtl="0" algn="l">
              <a:spcBef>
                <a:spcPts val="333"/>
              </a:spcBef>
              <a:spcAft>
                <a:spcPts val="0"/>
              </a:spcAft>
              <a:buClr>
                <a:schemeClr val="dk1"/>
              </a:buClr>
              <a:buSzPct val="100000"/>
              <a:buNone/>
            </a:pPr>
            <a:r>
              <a:rPr b="1" lang="ru-RU" sz="1800">
                <a:latin typeface="Times New Roman"/>
                <a:ea typeface="Times New Roman"/>
                <a:cs typeface="Times New Roman"/>
                <a:sym typeface="Times New Roman"/>
              </a:rPr>
              <a:t>-  </a:t>
            </a:r>
            <a:r>
              <a:rPr lang="ru-RU" sz="1800">
                <a:latin typeface="Times New Roman"/>
                <a:ea typeface="Times New Roman"/>
                <a:cs typeface="Times New Roman"/>
                <a:sym typeface="Times New Roman"/>
              </a:rPr>
              <a:t>Принтер+катриджі -5.416.00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Ліхтарик -800.00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Грунт- 460.00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Щітки, валик -600.00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Миючі засоби- 1.256.00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Пісок в пісочницю -350.00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Квіти для клумб- 370.00</a:t>
            </a:r>
            <a:endParaRPr/>
          </a:p>
          <a:p>
            <a:pPr indent="0" lvl="0" marL="0" rtl="0" algn="l">
              <a:spcBef>
                <a:spcPts val="333"/>
              </a:spcBef>
              <a:spcAft>
                <a:spcPts val="0"/>
              </a:spcAft>
              <a:buClr>
                <a:schemeClr val="dk1"/>
              </a:buClr>
              <a:buSzPct val="100000"/>
              <a:buNone/>
            </a:pPr>
            <a:r>
              <a:rPr b="1" lang="ru-RU" sz="1800">
                <a:latin typeface="Times New Roman"/>
                <a:ea typeface="Times New Roman"/>
                <a:cs typeface="Times New Roman"/>
                <a:sym typeface="Times New Roman"/>
              </a:rPr>
              <a:t>12 група</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Канцтовари –                             на суму 5.500.00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Господарські товари –</a:t>
            </a:r>
            <a:endParaRPr/>
          </a:p>
          <a:p>
            <a:pPr indent="0" lvl="0" marL="0" rtl="0" algn="l">
              <a:spcBef>
                <a:spcPts val="333"/>
              </a:spcBef>
              <a:spcAft>
                <a:spcPts val="0"/>
              </a:spcAft>
              <a:buClr>
                <a:schemeClr val="dk1"/>
              </a:buClr>
              <a:buSzPct val="100000"/>
              <a:buNone/>
            </a:pPr>
            <a:r>
              <a:rPr b="1" lang="ru-RU" sz="1800">
                <a:latin typeface="Times New Roman"/>
                <a:ea typeface="Times New Roman"/>
                <a:cs typeface="Times New Roman"/>
                <a:sym typeface="Times New Roman"/>
              </a:rPr>
              <a:t>13 група</a:t>
            </a:r>
            <a:endParaRPr/>
          </a:p>
          <a:p>
            <a:pPr indent="0" lvl="0" marL="0" rtl="0" algn="l">
              <a:spcBef>
                <a:spcPts val="333"/>
              </a:spcBef>
              <a:spcAft>
                <a:spcPts val="0"/>
              </a:spcAft>
              <a:buClr>
                <a:schemeClr val="dk1"/>
              </a:buClr>
              <a:buSzPct val="100000"/>
              <a:buNone/>
            </a:pPr>
            <a:r>
              <a:rPr b="1" lang="ru-RU" sz="1800">
                <a:latin typeface="Times New Roman"/>
                <a:ea typeface="Times New Roman"/>
                <a:cs typeface="Times New Roman"/>
                <a:sym typeface="Times New Roman"/>
              </a:rPr>
              <a:t>-       </a:t>
            </a:r>
            <a:r>
              <a:rPr lang="ru-RU" sz="1800">
                <a:latin typeface="Times New Roman"/>
                <a:ea typeface="Times New Roman"/>
                <a:cs typeface="Times New Roman"/>
                <a:sym typeface="Times New Roman"/>
              </a:rPr>
              <a:t>Штучна ялинка -700.00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Ялинкові прикраси -500.00</a:t>
            </a:r>
            <a:endParaRPr/>
          </a:p>
          <a:p>
            <a:pPr indent="0" lvl="0" marL="0" rtl="0" algn="l">
              <a:spcBef>
                <a:spcPts val="333"/>
              </a:spcBef>
              <a:spcAft>
                <a:spcPts val="0"/>
              </a:spcAft>
              <a:buClr>
                <a:schemeClr val="dk1"/>
              </a:buClr>
              <a:buSzPct val="100000"/>
              <a:buNone/>
            </a:pPr>
            <a:r>
              <a:rPr lang="ru-RU" sz="1800">
                <a:latin typeface="Times New Roman"/>
                <a:ea typeface="Times New Roman"/>
                <a:cs typeface="Times New Roman"/>
                <a:sym typeface="Times New Roman"/>
              </a:rPr>
              <a:t>-       Набір ігор -770.00</a:t>
            </a:r>
            <a:endParaRPr sz="1800">
              <a:latin typeface="Times New Roman"/>
              <a:ea typeface="Times New Roman"/>
              <a:cs typeface="Times New Roman"/>
              <a:sym typeface="Times New Roman"/>
            </a:endParaRPr>
          </a:p>
        </p:txBody>
      </p:sp>
      <p:pic>
        <p:nvPicPr>
          <p:cNvPr id="767" name="Google Shape;767;p84"/>
          <p:cNvPicPr preferRelativeResize="0"/>
          <p:nvPr/>
        </p:nvPicPr>
        <p:blipFill rotWithShape="1">
          <a:blip r:embed="rId4">
            <a:alphaModFix/>
          </a:blip>
          <a:srcRect b="0" l="0" r="0" t="0"/>
          <a:stretch/>
        </p:blipFill>
        <p:spPr>
          <a:xfrm>
            <a:off x="14287" y="0"/>
            <a:ext cx="2257425" cy="2028825"/>
          </a:xfrm>
          <a:prstGeom prst="rect">
            <a:avLst/>
          </a:prstGeom>
          <a:noFill/>
          <a:ln>
            <a:noFill/>
          </a:ln>
        </p:spPr>
      </p:pic>
      <p:cxnSp>
        <p:nvCxnSpPr>
          <p:cNvPr id="768" name="Google Shape;768;p84"/>
          <p:cNvCxnSpPr/>
          <p:nvPr/>
        </p:nvCxnSpPr>
        <p:spPr>
          <a:xfrm>
            <a:off x="4343400" y="4343400"/>
            <a:ext cx="685800" cy="152400"/>
          </a:xfrm>
          <a:prstGeom prst="straightConnector1">
            <a:avLst/>
          </a:prstGeom>
          <a:noFill/>
          <a:ln cap="rnd" cmpd="sng" w="9525">
            <a:solidFill>
              <a:srgbClr val="4A7DBA"/>
            </a:solidFill>
            <a:prstDash val="solid"/>
            <a:round/>
            <a:headEnd len="sm" w="sm" type="none"/>
            <a:tailEnd len="sm" w="sm" type="none"/>
          </a:ln>
        </p:spPr>
      </p:cxnSp>
      <p:cxnSp>
        <p:nvCxnSpPr>
          <p:cNvPr id="769" name="Google Shape;769;p84"/>
          <p:cNvCxnSpPr/>
          <p:nvPr/>
        </p:nvCxnSpPr>
        <p:spPr>
          <a:xfrm flipH="1" rot="10800000">
            <a:off x="4495800" y="4495800"/>
            <a:ext cx="533400" cy="152400"/>
          </a:xfrm>
          <a:prstGeom prst="straightConnector1">
            <a:avLst/>
          </a:prstGeom>
          <a:noFill/>
          <a:ln cap="rnd" cmpd="sng" w="9525">
            <a:solidFill>
              <a:srgbClr val="4A7DBA"/>
            </a:solidFill>
            <a:prstDash val="solid"/>
            <a:round/>
            <a:headEnd len="sm" w="sm" type="none"/>
            <a:tailEnd len="sm" w="sm" type="none"/>
          </a:ln>
        </p:spPr>
      </p:cxn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85"/>
          <p:cNvPicPr preferRelativeResize="0"/>
          <p:nvPr/>
        </p:nvPicPr>
        <p:blipFill rotWithShape="1">
          <a:blip r:embed="rId3">
            <a:alphaModFix/>
          </a:blip>
          <a:srcRect b="0" l="0" r="0" t="0"/>
          <a:stretch/>
        </p:blipFill>
        <p:spPr>
          <a:xfrm>
            <a:off x="0" y="6349"/>
            <a:ext cx="9144000" cy="6858000"/>
          </a:xfrm>
          <a:prstGeom prst="rect">
            <a:avLst/>
          </a:prstGeom>
          <a:noFill/>
          <a:ln>
            <a:noFill/>
          </a:ln>
        </p:spPr>
      </p:pic>
      <p:sp>
        <p:nvSpPr>
          <p:cNvPr id="775" name="Google Shape;775;p85"/>
          <p:cNvSpPr txBox="1"/>
          <p:nvPr>
            <p:ph idx="1" type="body"/>
          </p:nvPr>
        </p:nvSpPr>
        <p:spPr>
          <a:xfrm>
            <a:off x="1981200" y="533400"/>
            <a:ext cx="6858000" cy="4525963"/>
          </a:xfrm>
          <a:prstGeom prst="rect">
            <a:avLst/>
          </a:prstGeom>
          <a:noFill/>
          <a:ln>
            <a:noFill/>
          </a:ln>
        </p:spPr>
        <p:txBody>
          <a:bodyPr anchorCtr="0" anchor="t" bIns="45700" lIns="91425" spcFirstLastPara="1" rIns="91425" wrap="square" tIns="45700">
            <a:normAutofit fontScale="25000" lnSpcReduction="20000"/>
          </a:bodyPr>
          <a:lstStyle/>
          <a:p>
            <a:pPr indent="-342900" lvl="0" marL="342900" rtl="0" algn="l">
              <a:spcBef>
                <a:spcPts val="0"/>
              </a:spcBef>
              <a:spcAft>
                <a:spcPts val="0"/>
              </a:spcAft>
              <a:buClr>
                <a:schemeClr val="dk1"/>
              </a:buClr>
              <a:buSzPct val="100000"/>
              <a:buNone/>
            </a:pPr>
            <a:r>
              <a:rPr lang="ru-RU">
                <a:latin typeface="Corsiva"/>
                <a:ea typeface="Corsiva"/>
                <a:cs typeface="Corsiva"/>
                <a:sym typeface="Corsiva"/>
              </a:rPr>
              <a:t>              </a:t>
            </a:r>
            <a:r>
              <a:rPr lang="ru-RU" sz="9600">
                <a:latin typeface="Corsiva"/>
                <a:ea typeface="Corsiva"/>
                <a:cs typeface="Corsiva"/>
                <a:sym typeface="Corsiva"/>
              </a:rPr>
              <a:t>   </a:t>
            </a:r>
            <a:r>
              <a:rPr b="1" lang="ru-RU" sz="9600">
                <a:latin typeface="Corsiva"/>
                <a:ea typeface="Corsiva"/>
                <a:cs typeface="Corsiva"/>
                <a:sym typeface="Corsiva"/>
              </a:rPr>
              <a:t>Висловлюю слова щирої вдячності Мукачівському  управлінню освіти, культури, молоді та спорту Мукачівської міської ради, працівникам ЗДО, батькам наших вихованців за матеріальну підтримку та допомогу у вирішенні поточних нагальних питань</a:t>
            </a:r>
            <a:endParaRPr/>
          </a:p>
          <a:p>
            <a:pPr indent="-342900" lvl="0" marL="342900" rtl="0" algn="l">
              <a:spcBef>
                <a:spcPts val="480"/>
              </a:spcBef>
              <a:spcAft>
                <a:spcPts val="0"/>
              </a:spcAft>
              <a:buClr>
                <a:schemeClr val="dk1"/>
              </a:buClr>
              <a:buSzPct val="100000"/>
              <a:buNone/>
            </a:pPr>
            <a:r>
              <a:rPr b="1" lang="ru-RU" sz="9600">
                <a:latin typeface="Corsiva"/>
                <a:ea typeface="Corsiva"/>
                <a:cs typeface="Corsiva"/>
                <a:sym typeface="Corsiva"/>
              </a:rPr>
              <a:t>Поступове осучаснення розвивального середовища закладу, його розвиток  можливий тільки за умов засвоєння нововведень, бачення власної перспективи розвитку, плідної співпраці всіх учасників освітнього процесу.</a:t>
            </a:r>
            <a:endParaRPr b="1" sz="9600">
              <a:latin typeface="Corsiva"/>
              <a:ea typeface="Corsiva"/>
              <a:cs typeface="Corsiva"/>
              <a:sym typeface="Corsiva"/>
            </a:endParaRPr>
          </a:p>
          <a:p>
            <a:pPr indent="-342900" lvl="0" marL="342900" rtl="0" algn="l">
              <a:spcBef>
                <a:spcPts val="480"/>
              </a:spcBef>
              <a:spcAft>
                <a:spcPts val="0"/>
              </a:spcAft>
              <a:buClr>
                <a:schemeClr val="dk1"/>
              </a:buClr>
              <a:buSzPct val="100000"/>
              <a:buNone/>
            </a:pPr>
            <a:r>
              <a:rPr b="1" lang="ru-RU" sz="9600">
                <a:latin typeface="Corsiva"/>
                <a:ea typeface="Corsiva"/>
                <a:cs typeface="Corsiva"/>
                <a:sym typeface="Corsiva"/>
              </a:rPr>
              <a:t>Будемо і надалі працювати над упровадженням державних стандартів дошкільної освіти</a:t>
            </a:r>
            <a:endParaRPr/>
          </a:p>
          <a:p>
            <a:pPr indent="-342900" lvl="0" marL="342900" rtl="0" algn="l">
              <a:spcBef>
                <a:spcPts val="480"/>
              </a:spcBef>
              <a:spcAft>
                <a:spcPts val="0"/>
              </a:spcAft>
              <a:buClr>
                <a:schemeClr val="dk1"/>
              </a:buClr>
              <a:buSzPct val="100000"/>
              <a:buNone/>
            </a:pPr>
            <a:r>
              <a:rPr b="1" lang="ru-RU" sz="9600">
                <a:latin typeface="Corsiva"/>
                <a:ea typeface="Corsiva"/>
                <a:cs typeface="Corsiva"/>
                <a:sym typeface="Corsiva"/>
              </a:rPr>
              <a:t>відповідно сучасним тенденціям підготовки дошкільників до навчання в НУШ, створенням безпечних та комфортних умов для наших вихованців і забезпечення їм щасливого майбутнього.</a:t>
            </a:r>
            <a:endParaRPr b="1" sz="9600">
              <a:latin typeface="Corsiva"/>
              <a:ea typeface="Corsiva"/>
              <a:cs typeface="Corsiva"/>
              <a:sym typeface="Corsiva"/>
            </a:endParaRPr>
          </a:p>
          <a:p>
            <a:pPr indent="-342900" lvl="0" marL="342900" rtl="0" algn="l">
              <a:spcBef>
                <a:spcPts val="225"/>
              </a:spcBef>
              <a:spcAft>
                <a:spcPts val="0"/>
              </a:spcAft>
              <a:buClr>
                <a:schemeClr val="dk1"/>
              </a:buClr>
              <a:buSzPct val="100000"/>
              <a:buNone/>
            </a:pPr>
            <a:r>
              <a:t/>
            </a:r>
            <a:endParaRPr b="1" sz="4500"/>
          </a:p>
        </p:txBody>
      </p:sp>
      <p:pic>
        <p:nvPicPr>
          <p:cNvPr id="776" name="Google Shape;776;p85"/>
          <p:cNvPicPr preferRelativeResize="0"/>
          <p:nvPr/>
        </p:nvPicPr>
        <p:blipFill rotWithShape="1">
          <a:blip r:embed="rId4">
            <a:alphaModFix/>
          </a:blip>
          <a:srcRect b="0" l="0" r="0" t="0"/>
          <a:stretch/>
        </p:blipFill>
        <p:spPr>
          <a:xfrm>
            <a:off x="0" y="12612"/>
            <a:ext cx="2257425" cy="20288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86"/>
          <p:cNvPicPr preferRelativeResize="0"/>
          <p:nvPr/>
        </p:nvPicPr>
        <p:blipFill rotWithShape="1">
          <a:blip r:embed="rId3">
            <a:alphaModFix/>
          </a:blip>
          <a:srcRect b="0" l="0" r="0" t="0"/>
          <a:stretch/>
        </p:blipFill>
        <p:spPr>
          <a:xfrm>
            <a:off x="0" y="6350"/>
            <a:ext cx="9144000" cy="6858000"/>
          </a:xfrm>
          <a:prstGeom prst="rect">
            <a:avLst/>
          </a:prstGeom>
          <a:noFill/>
          <a:ln>
            <a:noFill/>
          </a:ln>
        </p:spPr>
      </p:pic>
      <p:sp>
        <p:nvSpPr>
          <p:cNvPr id="783" name="Google Shape;783;p86"/>
          <p:cNvSpPr txBox="1"/>
          <p:nvPr>
            <p:ph type="title"/>
          </p:nvPr>
        </p:nvSpPr>
        <p:spPr>
          <a:xfrm>
            <a:off x="457200" y="274638"/>
            <a:ext cx="8229600" cy="300196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Times New Roman"/>
              <a:buNone/>
            </a:pPr>
            <a:r>
              <a:rPr lang="ru-RU">
                <a:latin typeface="Times New Roman"/>
                <a:ea typeface="Times New Roman"/>
                <a:cs typeface="Times New Roman"/>
                <a:sym typeface="Times New Roman"/>
              </a:rPr>
              <a:t>      </a:t>
            </a:r>
            <a:br>
              <a:rPr lang="ru-RU">
                <a:latin typeface="Times New Roman"/>
                <a:ea typeface="Times New Roman"/>
                <a:cs typeface="Times New Roman"/>
                <a:sym typeface="Times New Roman"/>
              </a:rPr>
            </a:br>
            <a:br>
              <a:rPr lang="ru-RU">
                <a:latin typeface="Times New Roman"/>
                <a:ea typeface="Times New Roman"/>
                <a:cs typeface="Times New Roman"/>
                <a:sym typeface="Times New Roman"/>
              </a:rPr>
            </a:b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br>
              <a:rPr lang="ru-RU">
                <a:latin typeface="Times New Roman"/>
                <a:ea typeface="Times New Roman"/>
                <a:cs typeface="Times New Roman"/>
                <a:sym typeface="Times New Roman"/>
              </a:rPr>
            </a:br>
            <a:br>
              <a:rPr lang="ru-RU">
                <a:latin typeface="Times New Roman"/>
                <a:ea typeface="Times New Roman"/>
                <a:cs typeface="Times New Roman"/>
                <a:sym typeface="Times New Roman"/>
              </a:rPr>
            </a:br>
            <a:br>
              <a:rPr lang="ru-RU">
                <a:latin typeface="Times New Roman"/>
                <a:ea typeface="Times New Roman"/>
                <a:cs typeface="Times New Roman"/>
                <a:sym typeface="Times New Roman"/>
              </a:rPr>
            </a:br>
            <a:r>
              <a:rPr lang="ru-RU">
                <a:latin typeface="Times New Roman"/>
                <a:ea typeface="Times New Roman"/>
                <a:cs typeface="Times New Roman"/>
                <a:sym typeface="Times New Roman"/>
              </a:rPr>
              <a:t>             </a:t>
            </a:r>
            <a:r>
              <a:rPr lang="ru-RU">
                <a:latin typeface="Corsiva"/>
                <a:ea typeface="Corsiva"/>
                <a:cs typeface="Corsiva"/>
                <a:sym typeface="Corsiva"/>
              </a:rPr>
              <a:t>Діти повинні жити у світі   гри, казки, музики, малюнка, </a:t>
            </a:r>
            <a:br>
              <a:rPr lang="ru-RU">
                <a:latin typeface="Corsiva"/>
                <a:ea typeface="Corsiva"/>
                <a:cs typeface="Corsiva"/>
                <a:sym typeface="Corsiva"/>
              </a:rPr>
            </a:br>
            <a:r>
              <a:rPr lang="ru-RU">
                <a:latin typeface="Corsiva"/>
                <a:ea typeface="Corsiva"/>
                <a:cs typeface="Corsiva"/>
                <a:sym typeface="Corsiva"/>
              </a:rPr>
              <a:t>фантазії, творчості.</a:t>
            </a:r>
            <a:br>
              <a:rPr lang="ru-RU">
                <a:latin typeface="Corsiva"/>
                <a:ea typeface="Corsiva"/>
                <a:cs typeface="Corsiva"/>
                <a:sym typeface="Corsiva"/>
              </a:rPr>
            </a:br>
            <a:r>
              <a:rPr lang="ru-RU">
                <a:latin typeface="Corsiva"/>
                <a:ea typeface="Corsiva"/>
                <a:cs typeface="Corsiva"/>
                <a:sym typeface="Corsiva"/>
              </a:rPr>
              <a:t> </a:t>
            </a:r>
            <a:r>
              <a:rPr lang="ru-RU" sz="2000">
                <a:latin typeface="Corsiva"/>
                <a:ea typeface="Corsiva"/>
                <a:cs typeface="Corsiva"/>
                <a:sym typeface="Corsiva"/>
              </a:rPr>
              <a:t>Василь Олександрович Сухомлинський</a:t>
            </a:r>
            <a:br>
              <a:rPr lang="ru-RU">
                <a:latin typeface="Corsiva"/>
                <a:ea typeface="Corsiva"/>
                <a:cs typeface="Corsiva"/>
                <a:sym typeface="Corsiva"/>
              </a:rPr>
            </a:br>
            <a:br>
              <a:rPr lang="ru-RU"/>
            </a:br>
            <a:r>
              <a:rPr lang="ru-RU">
                <a:latin typeface="Corsiva"/>
                <a:ea typeface="Corsiva"/>
                <a:cs typeface="Corsiva"/>
                <a:sym typeface="Corsiva"/>
              </a:rPr>
              <a:t>Дякую за увагу!</a:t>
            </a:r>
            <a:br>
              <a:rPr lang="ru-RU">
                <a:latin typeface="Corsiva"/>
                <a:ea typeface="Corsiva"/>
                <a:cs typeface="Corsiva"/>
                <a:sym typeface="Corsiva"/>
              </a:rPr>
            </a:br>
            <a:br>
              <a:rPr lang="ru-RU">
                <a:latin typeface="Corsiva"/>
                <a:ea typeface="Corsiva"/>
                <a:cs typeface="Corsiva"/>
                <a:sym typeface="Corsiva"/>
              </a:rPr>
            </a:br>
            <a:r>
              <a:rPr lang="ru-RU">
                <a:latin typeface="Corsiva"/>
                <a:ea typeface="Corsiva"/>
                <a:cs typeface="Corsiva"/>
                <a:sym typeface="Corsiva"/>
              </a:rPr>
              <a:t>Все буде Україна!</a:t>
            </a:r>
            <a:br>
              <a:rPr lang="ru-RU">
                <a:latin typeface="Corsiva"/>
                <a:ea typeface="Corsiva"/>
                <a:cs typeface="Corsiva"/>
                <a:sym typeface="Corsiva"/>
              </a:rPr>
            </a:br>
            <a:endParaRPr>
              <a:latin typeface="Corsiva"/>
              <a:ea typeface="Corsiva"/>
              <a:cs typeface="Corsiva"/>
              <a:sym typeface="Corsiva"/>
            </a:endParaRPr>
          </a:p>
        </p:txBody>
      </p:sp>
      <p:pic>
        <p:nvPicPr>
          <p:cNvPr id="784" name="Google Shape;784;p86"/>
          <p:cNvPicPr preferRelativeResize="0"/>
          <p:nvPr>
            <p:ph idx="1" type="body"/>
          </p:nvPr>
        </p:nvPicPr>
        <p:blipFill rotWithShape="1">
          <a:blip r:embed="rId4">
            <a:alphaModFix/>
          </a:blip>
          <a:srcRect b="0" l="0" r="0" t="0"/>
          <a:stretch/>
        </p:blipFill>
        <p:spPr>
          <a:xfrm>
            <a:off x="0" y="6350"/>
            <a:ext cx="2045100" cy="1838100"/>
          </a:xfrm>
          <a:prstGeom prst="rect">
            <a:avLst/>
          </a:prstGeom>
          <a:noFill/>
          <a:ln>
            <a:noFill/>
          </a:ln>
        </p:spPr>
      </p:pic>
      <p:pic>
        <p:nvPicPr>
          <p:cNvPr id="785" name="Google Shape;785;p86"/>
          <p:cNvPicPr preferRelativeResize="0"/>
          <p:nvPr/>
        </p:nvPicPr>
        <p:blipFill rotWithShape="1">
          <a:blip r:embed="rId5">
            <a:alphaModFix/>
          </a:blip>
          <a:srcRect b="0" l="0" r="0" t="0"/>
          <a:stretch/>
        </p:blipFill>
        <p:spPr>
          <a:xfrm>
            <a:off x="6477000" y="3733800"/>
            <a:ext cx="1924050" cy="2381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9"/>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ЛТМ-34</dc:creator>
</cp:coreProperties>
</file>